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67" r:id="rId3"/>
    <p:sldId id="466" r:id="rId4"/>
    <p:sldId id="486" r:id="rId5"/>
    <p:sldId id="465" r:id="rId6"/>
    <p:sldId id="469" r:id="rId7"/>
    <p:sldId id="472" r:id="rId8"/>
    <p:sldId id="473" r:id="rId9"/>
    <p:sldId id="474" r:id="rId10"/>
    <p:sldId id="500" r:id="rId11"/>
    <p:sldId id="501" r:id="rId12"/>
    <p:sldId id="476" r:id="rId13"/>
    <p:sldId id="478" r:id="rId14"/>
    <p:sldId id="471" r:id="rId15"/>
    <p:sldId id="475" r:id="rId16"/>
    <p:sldId id="477" r:id="rId17"/>
    <p:sldId id="479" r:id="rId18"/>
    <p:sldId id="480" r:id="rId19"/>
    <p:sldId id="497" r:id="rId20"/>
    <p:sldId id="455" r:id="rId21"/>
    <p:sldId id="456" r:id="rId22"/>
    <p:sldId id="460" r:id="rId23"/>
    <p:sldId id="463" r:id="rId24"/>
    <p:sldId id="49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0FA00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3" autoAdjust="0"/>
    <p:restoredTop sz="96405" autoAdjust="0"/>
  </p:normalViewPr>
  <p:slideViewPr>
    <p:cSldViewPr snapToGrid="0" snapToObjects="1">
      <p:cViewPr varScale="1">
        <p:scale>
          <a:sx n="127" d="100"/>
          <a:sy n="127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07D0-E335-2D4F-8613-6534A8DB83F0}" type="datetimeFigureOut">
              <a:t>1/17/26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209B6-D614-C54E-8F18-17DC541A61A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1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209B6-D614-C54E-8F18-17DC541A61AB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17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D8DD-C4A3-07D6-50B1-996823E42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8AF7D-E8B7-18D3-C140-1BA70AC0F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9927C-E086-507F-2FBE-9B8FFAB98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D9E28-42AB-BA8A-3DC1-222E8B2D5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1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3EC81-7885-018F-292A-725741D1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FFDD8-18CA-AB54-5250-3DFABC089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E842F-9CF9-152E-B478-657B511E2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1E3C7-113F-38BB-DD13-0B725ACF24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2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2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90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8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75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3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11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4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D88E6-2FB7-5078-2086-FBCB6693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742C3-843F-84F1-332F-FA9460508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96A5F-D78F-086C-FA3A-2E3D2877B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CFAFC-FB1E-910B-5434-DE68D5279E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4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52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2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7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5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4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79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that it’s not that the network lacks the capacity to learn both tasks.</a:t>
            </a:r>
          </a:p>
          <a:p>
            <a:r>
              <a:rPr lang="en-US" baseline="0"/>
              <a:t>It’s easy to find a network paramaterisation that meets the objectives of both tasks A and B. </a:t>
            </a:r>
          </a:p>
          <a:p>
            <a:r>
              <a:rPr lang="en-US" baseline="0"/>
              <a:t> It can be found by training the network on an interleaved fashion, in which tasks A and B are mixed together.</a:t>
            </a:r>
          </a:p>
          <a:p>
            <a:r>
              <a:rPr lang="en-US" baseline="0"/>
              <a:t>However, life isn’t like that for humans. We usually perform tasks in an autocorrelated fashion. For example, I might play the violin in the morning and the piano in the afternoon, but rarely switch rapidly between them during a concert.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24639-3F12-B443-A1A5-B198490FF203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3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8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1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1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94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5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8D467-7A5A-1440-9620-9FA8F48A9B55}" type="datetimeFigureOut">
              <a:t>1/17/26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8F452-61D8-0B46-BBC5-CCD32E00D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29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28.png"/><Relationship Id="rId9" Type="http://schemas.openxmlformats.org/officeDocument/2006/relationships/image" Target="../media/image57.png"/><Relationship Id="rId1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11" Type="http://schemas.openxmlformats.org/officeDocument/2006/relationships/image" Target="../media/image76.png"/><Relationship Id="rId5" Type="http://schemas.openxmlformats.org/officeDocument/2006/relationships/image" Target="../media/image31.jpe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30.jpe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40.png"/><Relationship Id="rId5" Type="http://schemas.openxmlformats.org/officeDocument/2006/relationships/image" Target="../media/image87.png"/><Relationship Id="rId10" Type="http://schemas.openxmlformats.org/officeDocument/2006/relationships/image" Target="../media/image39.png"/><Relationship Id="rId4" Type="http://schemas.openxmlformats.org/officeDocument/2006/relationships/image" Target="../media/image86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2.png"/><Relationship Id="rId18" Type="http://schemas.openxmlformats.org/officeDocument/2006/relationships/image" Target="../media/image106.png"/><Relationship Id="rId3" Type="http://schemas.openxmlformats.org/officeDocument/2006/relationships/image" Target="../media/image41.png"/><Relationship Id="rId21" Type="http://schemas.openxmlformats.org/officeDocument/2006/relationships/image" Target="../media/image109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4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95.png"/><Relationship Id="rId5" Type="http://schemas.openxmlformats.org/officeDocument/2006/relationships/image" Target="../media/image1.png"/><Relationship Id="rId15" Type="http://schemas.microsoft.com/office/2007/relationships/hdphoto" Target="../media/hdphoto5.wdp"/><Relationship Id="rId10" Type="http://schemas.openxmlformats.org/officeDocument/2006/relationships/image" Target="../media/image94.png"/><Relationship Id="rId19" Type="http://schemas.openxmlformats.org/officeDocument/2006/relationships/image" Target="../media/image107.png"/><Relationship Id="rId4" Type="http://schemas.microsoft.com/office/2007/relationships/hdphoto" Target="../media/hdphoto4.wdp"/><Relationship Id="rId9" Type="http://schemas.openxmlformats.org/officeDocument/2006/relationships/image" Target="../media/image100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63.png"/><Relationship Id="rId7" Type="http://schemas.openxmlformats.org/officeDocument/2006/relationships/image" Target="../media/image5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0.png"/><Relationship Id="rId5" Type="http://schemas.openxmlformats.org/officeDocument/2006/relationships/image" Target="../media/image69.png"/><Relationship Id="rId4" Type="http://schemas.openxmlformats.org/officeDocument/2006/relationships/image" Target="../media/image64.emf"/><Relationship Id="rId9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18" Type="http://schemas.openxmlformats.org/officeDocument/2006/relationships/image" Target="../media/image390.png"/><Relationship Id="rId3" Type="http://schemas.openxmlformats.org/officeDocument/2006/relationships/image" Target="../media/image17.png"/><Relationship Id="rId21" Type="http://schemas.openxmlformats.org/officeDocument/2006/relationships/image" Target="../media/image420.png"/><Relationship Id="rId7" Type="http://schemas.openxmlformats.org/officeDocument/2006/relationships/image" Target="../media/image28.png"/><Relationship Id="rId12" Type="http://schemas.openxmlformats.org/officeDocument/2006/relationships/image" Target="../media/image330.png"/><Relationship Id="rId17" Type="http://schemas.openxmlformats.org/officeDocument/2006/relationships/image" Target="../media/image380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0.png"/><Relationship Id="rId20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24" Type="http://schemas.openxmlformats.org/officeDocument/2006/relationships/image" Target="../media/image45.png"/><Relationship Id="rId5" Type="http://schemas.openxmlformats.org/officeDocument/2006/relationships/image" Target="../media/image260.png"/><Relationship Id="rId15" Type="http://schemas.openxmlformats.org/officeDocument/2006/relationships/image" Target="../media/image360.png"/><Relationship Id="rId23" Type="http://schemas.openxmlformats.org/officeDocument/2006/relationships/image" Target="../media/image44.png"/><Relationship Id="rId10" Type="http://schemas.openxmlformats.org/officeDocument/2006/relationships/image" Target="../media/image310.png"/><Relationship Id="rId19" Type="http://schemas.openxmlformats.org/officeDocument/2006/relationships/image" Target="../media/image400.png"/><Relationship Id="rId4" Type="http://schemas.openxmlformats.org/officeDocument/2006/relationships/image" Target="../media/image1.png"/><Relationship Id="rId9" Type="http://schemas.openxmlformats.org/officeDocument/2006/relationships/image" Target="../media/image300.png"/><Relationship Id="rId14" Type="http://schemas.openxmlformats.org/officeDocument/2006/relationships/image" Target="../media/image350.png"/><Relationship Id="rId22" Type="http://schemas.openxmlformats.org/officeDocument/2006/relationships/image" Target="../media/image4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654" y="1895727"/>
            <a:ext cx="7772400" cy="1470025"/>
          </a:xfrm>
        </p:spPr>
        <p:txBody>
          <a:bodyPr>
            <a:noAutofit/>
          </a:bodyPr>
          <a:lstStyle/>
          <a:p>
            <a:r>
              <a:rPr lang="en-US" dirty="0"/>
              <a:t>How to build a brain from scratch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6917" y="3665308"/>
            <a:ext cx="7238454" cy="1752600"/>
          </a:xfrm>
        </p:spPr>
        <p:txBody>
          <a:bodyPr/>
          <a:lstStyle/>
          <a:p>
            <a:r>
              <a:rPr lang="en-US" dirty="0"/>
              <a:t>Lecture 2:</a:t>
            </a:r>
          </a:p>
          <a:p>
            <a:r>
              <a:rPr lang="en-US" dirty="0"/>
              <a:t>Unsupervised and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8090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041F9-806D-CE67-9E86-BE9B55AE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CC81FBD-BD34-9C54-083E-AFA615E22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78A836B-9AF2-ECD6-C8ED-7904CD61F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Top-down perception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BF2E8-D43E-6E25-B57D-F65ABC6F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A91A8C8-422E-B17D-A404-F518840CEF56}"/>
              </a:ext>
            </a:extLst>
          </p:cNvPr>
          <p:cNvSpPr txBox="1"/>
          <p:nvPr/>
        </p:nvSpPr>
        <p:spPr>
          <a:xfrm>
            <a:off x="7187708" y="6427113"/>
            <a:ext cx="17966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Cox et al 2004</a:t>
            </a:r>
          </a:p>
        </p:txBody>
      </p:sp>
      <p:grpSp>
        <p:nvGrpSpPr>
          <p:cNvPr id="10" name="Group 75">
            <a:extLst>
              <a:ext uri="{FF2B5EF4-FFF2-40B4-BE49-F238E27FC236}">
                <a16:creationId xmlns:a16="http://schemas.microsoft.com/office/drawing/2014/main" id="{073ABE45-ADC6-7737-528C-07BCF14FD05D}"/>
              </a:ext>
            </a:extLst>
          </p:cNvPr>
          <p:cNvGrpSpPr>
            <a:grpSpLocks/>
          </p:cNvGrpSpPr>
          <p:nvPr/>
        </p:nvGrpSpPr>
        <p:grpSpPr bwMode="auto">
          <a:xfrm>
            <a:off x="581176" y="1391444"/>
            <a:ext cx="2655612" cy="2672079"/>
            <a:chOff x="3198" y="1888"/>
            <a:chExt cx="1859" cy="1813"/>
          </a:xfrm>
        </p:grpSpPr>
        <p:pic>
          <p:nvPicPr>
            <p:cNvPr id="11" name="Picture 69">
              <a:extLst>
                <a:ext uri="{FF2B5EF4-FFF2-40B4-BE49-F238E27FC236}">
                  <a16:creationId xmlns:a16="http://schemas.microsoft.com/office/drawing/2014/main" id="{766B0C32-5AFF-2DC2-4230-CB7A38AF9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98" y="2478"/>
              <a:ext cx="1724" cy="1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70">
              <a:extLst>
                <a:ext uri="{FF2B5EF4-FFF2-40B4-BE49-F238E27FC236}">
                  <a16:creationId xmlns:a16="http://schemas.microsoft.com/office/drawing/2014/main" id="{F8E26602-612A-3667-B654-BFD6F9881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79" y="1888"/>
              <a:ext cx="581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1">
              <a:extLst>
                <a:ext uri="{FF2B5EF4-FFF2-40B4-BE49-F238E27FC236}">
                  <a16:creationId xmlns:a16="http://schemas.microsoft.com/office/drawing/2014/main" id="{0F89E7F8-1A89-CF9E-C0C0-B93A7D27D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467" y="1905"/>
              <a:ext cx="590" cy="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73">
            <a:extLst>
              <a:ext uri="{FF2B5EF4-FFF2-40B4-BE49-F238E27FC236}">
                <a16:creationId xmlns:a16="http://schemas.microsoft.com/office/drawing/2014/main" id="{3BEC1C0F-9A0C-3F86-7F97-6CFB93D3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79" y="1687036"/>
            <a:ext cx="2135732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4">
            <a:extLst>
              <a:ext uri="{FF2B5EF4-FFF2-40B4-BE49-F238E27FC236}">
                <a16:creationId xmlns:a16="http://schemas.microsoft.com/office/drawing/2014/main" id="{92662705-3929-9E6D-7B57-02B8F55D2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5778" y="1640841"/>
            <a:ext cx="23320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D0E17E-3293-E9E2-BD72-D7941C0A557F}"/>
              </a:ext>
            </a:extLst>
          </p:cNvPr>
          <p:cNvCxnSpPr>
            <a:cxnSpLocks/>
          </p:cNvCxnSpPr>
          <p:nvPr/>
        </p:nvCxnSpPr>
        <p:spPr>
          <a:xfrm>
            <a:off x="7106252" y="1986221"/>
            <a:ext cx="52390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C16B0D-F95E-5BF4-AA03-984013A94F9E}"/>
              </a:ext>
            </a:extLst>
          </p:cNvPr>
          <p:cNvSpPr txBox="1"/>
          <p:nvPr/>
        </p:nvSpPr>
        <p:spPr>
          <a:xfrm>
            <a:off x="3843679" y="1654089"/>
            <a:ext cx="5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FFA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7D55DB-0362-0A48-20DD-F30784DFA404}"/>
              </a:ext>
            </a:extLst>
          </p:cNvPr>
          <p:cNvSpPr/>
          <p:nvPr/>
        </p:nvSpPr>
        <p:spPr>
          <a:xfrm>
            <a:off x="387135" y="4733413"/>
            <a:ext cx="87568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FFA BOLD responds more strongly to the suggestion of a face than to the actual presentation of a 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089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A353A-2FC3-0051-D657-10B9C9FC1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383DC43-F19A-AAF3-06A7-9429342D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65D6A2D-F8A7-C265-75F2-BAC634923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Predictive coding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C8747-E36D-D49C-0753-7C73F876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B8BC2F0-F347-3CA9-F756-77E603842D02}"/>
              </a:ext>
            </a:extLst>
          </p:cNvPr>
          <p:cNvSpPr txBox="1"/>
          <p:nvPr/>
        </p:nvSpPr>
        <p:spPr>
          <a:xfrm>
            <a:off x="6015195" y="6410042"/>
            <a:ext cx="3128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Bastos 2012; </a:t>
            </a:r>
            <a:r>
              <a:rPr lang="en-US" sz="2200" dirty="0" err="1"/>
              <a:t>Friston</a:t>
            </a:r>
            <a:r>
              <a:rPr lang="en-US" sz="2200" dirty="0"/>
              <a:t> 2005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6451F1-75EC-79BD-716E-DD0CF35E08DE}"/>
              </a:ext>
            </a:extLst>
          </p:cNvPr>
          <p:cNvSpPr/>
          <p:nvPr/>
        </p:nvSpPr>
        <p:spPr>
          <a:xfrm>
            <a:off x="387135" y="4855098"/>
            <a:ext cx="83697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Predictive coding proposes that perceptual inference occurs via multiple iterative cycles of encoding and decoding </a:t>
            </a:r>
            <a:endParaRPr lang="en-US" sz="3200" dirty="0"/>
          </a:p>
        </p:txBody>
      </p:sp>
      <p:pic>
        <p:nvPicPr>
          <p:cNvPr id="9218" name="Picture 2" descr="Image result for predictive coding">
            <a:extLst>
              <a:ext uri="{FF2B5EF4-FFF2-40B4-BE49-F238E27FC236}">
                <a16:creationId xmlns:a16="http://schemas.microsoft.com/office/drawing/2014/main" id="{E0658E97-3515-97E1-4F6F-B3B00CA4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5" y="1233924"/>
            <a:ext cx="3707345" cy="249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25A0EE8-0FC8-1FDE-5910-2A43D3BEF78B}"/>
              </a:ext>
            </a:extLst>
          </p:cNvPr>
          <p:cNvSpPr/>
          <p:nvPr/>
        </p:nvSpPr>
        <p:spPr>
          <a:xfrm>
            <a:off x="4572000" y="1323862"/>
            <a:ext cx="4318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Predictive coding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is a computational framework proposing that encoding and decoding occur repeatedly at successive hierarchical levels of the cortex </a:t>
            </a:r>
          </a:p>
          <a:p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009051"/>
                </a:solidFill>
              </a:rPr>
              <a:t>Priors at each level are combined with sensory signals at the level below, via re-entrant (feedback) connectivity</a:t>
            </a:r>
          </a:p>
          <a:p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Error signal are computed as the mismatch between predictions and error signals, and are sent forward to adjust future predictions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43F34-A848-73FB-B550-93C0136296CA}"/>
                  </a:ext>
                </a:extLst>
              </p:cNvPr>
              <p:cNvSpPr txBox="1"/>
              <p:nvPr/>
            </p:nvSpPr>
            <p:spPr>
              <a:xfrm>
                <a:off x="213382" y="3729662"/>
                <a:ext cx="227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9051"/>
                    </a:solidFill>
                  </a:rPr>
                  <a:t>prediction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rgbClr val="009051"/>
                    </a:solidFill>
                  </a:rPr>
                  <a:t> decoding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5581A-C775-F944-89B1-FC67DE018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82" y="3729662"/>
                <a:ext cx="2276457" cy="369332"/>
              </a:xfrm>
              <a:prstGeom prst="rect">
                <a:avLst/>
              </a:prstGeom>
              <a:blipFill>
                <a:blip r:embed="rId5"/>
                <a:stretch>
                  <a:fillRect l="-2222" t="-6667" r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A1862B-332A-3C46-E191-A015E0164F30}"/>
                  </a:ext>
                </a:extLst>
              </p:cNvPr>
              <p:cNvSpPr txBox="1"/>
              <p:nvPr/>
            </p:nvSpPr>
            <p:spPr>
              <a:xfrm>
                <a:off x="213382" y="4037645"/>
                <a:ext cx="4160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prediction errors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encoding (of residuals)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C287B71-AB9E-2146-9932-8FEFDF295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82" y="4037645"/>
                <a:ext cx="4160498" cy="369332"/>
              </a:xfrm>
              <a:prstGeom prst="rect">
                <a:avLst/>
              </a:prstGeom>
              <a:blipFill>
                <a:blip r:embed="rId6"/>
                <a:stretch>
                  <a:fillRect l="-1220" t="-6667" r="-3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58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Autoencoder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6D52EDFC-1C60-B44A-A325-EA7CEA8E9F2F}"/>
              </a:ext>
            </a:extLst>
          </p:cNvPr>
          <p:cNvSpPr/>
          <p:nvPr/>
        </p:nvSpPr>
        <p:spPr>
          <a:xfrm>
            <a:off x="902697" y="1660911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EABAD9-A008-9244-AFA9-476325B1433F}"/>
              </a:ext>
            </a:extLst>
          </p:cNvPr>
          <p:cNvSpPr/>
          <p:nvPr/>
        </p:nvSpPr>
        <p:spPr>
          <a:xfrm>
            <a:off x="902697" y="229682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868620-A850-F742-B21D-C3A192098DAE}"/>
              </a:ext>
            </a:extLst>
          </p:cNvPr>
          <p:cNvSpPr/>
          <p:nvPr/>
        </p:nvSpPr>
        <p:spPr>
          <a:xfrm>
            <a:off x="912143" y="294598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EC4284-F559-424E-99B0-D8906D938017}"/>
              </a:ext>
            </a:extLst>
          </p:cNvPr>
          <p:cNvSpPr/>
          <p:nvPr/>
        </p:nvSpPr>
        <p:spPr>
          <a:xfrm>
            <a:off x="1850406" y="1920491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86EE06B-BFCB-1246-B63F-2FBFB014496A}"/>
              </a:ext>
            </a:extLst>
          </p:cNvPr>
          <p:cNvSpPr/>
          <p:nvPr/>
        </p:nvSpPr>
        <p:spPr>
          <a:xfrm>
            <a:off x="1850406" y="255640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AE9177-440C-C941-B15B-67F993881F71}"/>
              </a:ext>
            </a:extLst>
          </p:cNvPr>
          <p:cNvCxnSpPr>
            <a:cxnSpLocks/>
          </p:cNvCxnSpPr>
          <p:nvPr/>
        </p:nvCxnSpPr>
        <p:spPr>
          <a:xfrm flipH="1" flipV="1">
            <a:off x="1434920" y="1918812"/>
            <a:ext cx="406040" cy="28209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868870-7AB6-A24C-8488-1C4509CB8D0E}"/>
              </a:ext>
            </a:extLst>
          </p:cNvPr>
          <p:cNvCxnSpPr>
            <a:cxnSpLocks/>
            <a:stCxn id="31" idx="2"/>
            <a:endCxn id="29" idx="6"/>
          </p:cNvCxnSpPr>
          <p:nvPr/>
        </p:nvCxnSpPr>
        <p:spPr>
          <a:xfrm flipH="1">
            <a:off x="1442697" y="2190491"/>
            <a:ext cx="407709" cy="3763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B00BC4-27A0-5440-92AB-D4C256C51023}"/>
              </a:ext>
            </a:extLst>
          </p:cNvPr>
          <p:cNvCxnSpPr>
            <a:cxnSpLocks/>
            <a:stCxn id="32" idx="2"/>
            <a:endCxn id="29" idx="6"/>
          </p:cNvCxnSpPr>
          <p:nvPr/>
        </p:nvCxnSpPr>
        <p:spPr>
          <a:xfrm flipH="1" flipV="1">
            <a:off x="1442697" y="2566822"/>
            <a:ext cx="407709" cy="25958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30751C-FF11-FE49-B2C9-C7CE5349DFD5}"/>
              </a:ext>
            </a:extLst>
          </p:cNvPr>
          <p:cNvCxnSpPr>
            <a:cxnSpLocks/>
            <a:stCxn id="32" idx="2"/>
            <a:endCxn id="30" idx="6"/>
          </p:cNvCxnSpPr>
          <p:nvPr/>
        </p:nvCxnSpPr>
        <p:spPr>
          <a:xfrm flipH="1">
            <a:off x="1452143" y="2826402"/>
            <a:ext cx="398263" cy="38958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26387B-2762-224D-849C-D59EF2EEECCE}"/>
              </a:ext>
            </a:extLst>
          </p:cNvPr>
          <p:cNvCxnSpPr>
            <a:cxnSpLocks/>
            <a:endCxn id="28" idx="6"/>
          </p:cNvCxnSpPr>
          <p:nvPr/>
        </p:nvCxnSpPr>
        <p:spPr>
          <a:xfrm flipH="1" flipV="1">
            <a:off x="1442697" y="1930911"/>
            <a:ext cx="398263" cy="87908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937CDA-2B0C-B24A-8676-158C64667DEF}"/>
              </a:ext>
            </a:extLst>
          </p:cNvPr>
          <p:cNvCxnSpPr>
            <a:cxnSpLocks/>
            <a:stCxn id="31" idx="2"/>
            <a:endCxn id="30" idx="6"/>
          </p:cNvCxnSpPr>
          <p:nvPr/>
        </p:nvCxnSpPr>
        <p:spPr>
          <a:xfrm flipH="1">
            <a:off x="1452143" y="2190491"/>
            <a:ext cx="398263" cy="102549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A6D84DF-7BD1-6549-B82C-2835D8418084}"/>
                  </a:ext>
                </a:extLst>
              </p:cNvPr>
              <p:cNvSpPr txBox="1"/>
              <p:nvPr/>
            </p:nvSpPr>
            <p:spPr>
              <a:xfrm>
                <a:off x="991313" y="173461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A6D84DF-7BD1-6549-B82C-2835D841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13" y="1734619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B961D7-EF44-6E44-8976-F4CA66D1B09A}"/>
                  </a:ext>
                </a:extLst>
              </p:cNvPr>
              <p:cNvSpPr txBox="1"/>
              <p:nvPr/>
            </p:nvSpPr>
            <p:spPr>
              <a:xfrm>
                <a:off x="977207" y="236353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B961D7-EF44-6E44-8976-F4CA66D1B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07" y="2363531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744B85-B1F8-F849-B9D9-2991D33C2F07}"/>
                  </a:ext>
                </a:extLst>
              </p:cNvPr>
              <p:cNvSpPr txBox="1"/>
              <p:nvPr/>
            </p:nvSpPr>
            <p:spPr>
              <a:xfrm>
                <a:off x="983411" y="3001656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744B85-B1F8-F849-B9D9-2991D33C2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11" y="3001656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6EEAFC-BCA1-944F-9EFC-1C4A747FF544}"/>
                  </a:ext>
                </a:extLst>
              </p:cNvPr>
              <p:cNvSpPr txBox="1"/>
              <p:nvPr/>
            </p:nvSpPr>
            <p:spPr>
              <a:xfrm>
                <a:off x="1908187" y="2001119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6EEAFC-BCA1-944F-9EFC-1C4A747FF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187" y="2001119"/>
                <a:ext cx="446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5BE056-F57A-B842-A184-6CEADAD1F3E5}"/>
                  </a:ext>
                </a:extLst>
              </p:cNvPr>
              <p:cNvSpPr txBox="1"/>
              <p:nvPr/>
            </p:nvSpPr>
            <p:spPr>
              <a:xfrm>
                <a:off x="1917633" y="2620753"/>
                <a:ext cx="451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5BE056-F57A-B842-A184-6CEADAD1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633" y="2620753"/>
                <a:ext cx="4514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E8FEE815-ED60-234F-8DEF-0F63F0938A99}"/>
              </a:ext>
            </a:extLst>
          </p:cNvPr>
          <p:cNvSpPr/>
          <p:nvPr/>
        </p:nvSpPr>
        <p:spPr>
          <a:xfrm flipH="1">
            <a:off x="2792074" y="1598198"/>
            <a:ext cx="544512" cy="5616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B748B6-A2B3-6048-B9EA-C40C27AE11E7}"/>
              </a:ext>
            </a:extLst>
          </p:cNvPr>
          <p:cNvSpPr/>
          <p:nvPr/>
        </p:nvSpPr>
        <p:spPr>
          <a:xfrm flipH="1">
            <a:off x="2792074" y="2259636"/>
            <a:ext cx="544512" cy="5616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2B680BB-D629-BD45-8B35-0144308C7E50}"/>
              </a:ext>
            </a:extLst>
          </p:cNvPr>
          <p:cNvSpPr/>
          <p:nvPr/>
        </p:nvSpPr>
        <p:spPr>
          <a:xfrm flipH="1">
            <a:off x="2782549" y="2934856"/>
            <a:ext cx="544512" cy="5616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1376E9D-3FCE-ED48-BE85-52030AB85D92}"/>
              </a:ext>
            </a:extLst>
          </p:cNvPr>
          <p:cNvCxnSpPr>
            <a:cxnSpLocks/>
          </p:cNvCxnSpPr>
          <p:nvPr/>
        </p:nvCxnSpPr>
        <p:spPr>
          <a:xfrm flipV="1">
            <a:off x="2390484" y="1866452"/>
            <a:ext cx="409432" cy="29342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5D1C59-66D2-6042-B5D6-FFA9CD690F94}"/>
              </a:ext>
            </a:extLst>
          </p:cNvPr>
          <p:cNvCxnSpPr>
            <a:cxnSpLocks/>
            <a:endCxn id="51" idx="6"/>
          </p:cNvCxnSpPr>
          <p:nvPr/>
        </p:nvCxnSpPr>
        <p:spPr>
          <a:xfrm>
            <a:off x="2380959" y="2149037"/>
            <a:ext cx="411115" cy="3914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1E6D70-1B5D-9742-BCEF-3DE439BE3472}"/>
              </a:ext>
            </a:extLst>
          </p:cNvPr>
          <p:cNvCxnSpPr>
            <a:cxnSpLocks/>
            <a:endCxn id="51" idx="6"/>
          </p:cNvCxnSpPr>
          <p:nvPr/>
        </p:nvCxnSpPr>
        <p:spPr>
          <a:xfrm flipV="1">
            <a:off x="2380959" y="2540475"/>
            <a:ext cx="411115" cy="2700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59FD939-F50B-BA4F-8B8B-9B3B4DC0D822}"/>
              </a:ext>
            </a:extLst>
          </p:cNvPr>
          <p:cNvCxnSpPr>
            <a:cxnSpLocks/>
            <a:endCxn id="52" idx="6"/>
          </p:cNvCxnSpPr>
          <p:nvPr/>
        </p:nvCxnSpPr>
        <p:spPr>
          <a:xfrm>
            <a:off x="2380959" y="2810475"/>
            <a:ext cx="401590" cy="40521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6D6A96-F1C9-B448-B04A-E111DF86BD7F}"/>
              </a:ext>
            </a:extLst>
          </p:cNvPr>
          <p:cNvCxnSpPr>
            <a:cxnSpLocks/>
            <a:endCxn id="50" idx="6"/>
          </p:cNvCxnSpPr>
          <p:nvPr/>
        </p:nvCxnSpPr>
        <p:spPr>
          <a:xfrm flipV="1">
            <a:off x="2390484" y="1879037"/>
            <a:ext cx="401590" cy="91436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A6A332-3CC5-4A45-A7FB-9EB327190408}"/>
              </a:ext>
            </a:extLst>
          </p:cNvPr>
          <p:cNvCxnSpPr>
            <a:cxnSpLocks/>
            <a:endCxn id="52" idx="6"/>
          </p:cNvCxnSpPr>
          <p:nvPr/>
        </p:nvCxnSpPr>
        <p:spPr>
          <a:xfrm>
            <a:off x="2380959" y="2149037"/>
            <a:ext cx="401590" cy="106665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5CA340-1211-DE40-8CF4-E1950CAE3B48}"/>
                  </a:ext>
                </a:extLst>
              </p:cNvPr>
              <p:cNvSpPr txBox="1"/>
              <p:nvPr/>
            </p:nvSpPr>
            <p:spPr>
              <a:xfrm flipH="1">
                <a:off x="2831253" y="1684593"/>
                <a:ext cx="42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5CA340-1211-DE40-8CF4-E1950CAE3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31253" y="1684593"/>
                <a:ext cx="4231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8185020-BE32-8D46-A2B0-875D9F8ADF19}"/>
                  </a:ext>
                </a:extLst>
              </p:cNvPr>
              <p:cNvSpPr txBox="1"/>
              <p:nvPr/>
            </p:nvSpPr>
            <p:spPr>
              <a:xfrm flipH="1">
                <a:off x="2840109" y="2338751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8185020-BE32-8D46-A2B0-875D9F8A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40109" y="2338751"/>
                <a:ext cx="4285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172C9A6-D913-934B-963A-DAF6F3281E51}"/>
                  </a:ext>
                </a:extLst>
              </p:cNvPr>
              <p:cNvSpPr txBox="1"/>
              <p:nvPr/>
            </p:nvSpPr>
            <p:spPr>
              <a:xfrm flipH="1">
                <a:off x="2833854" y="3002493"/>
                <a:ext cx="42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172C9A6-D913-934B-963A-DAF6F3281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33854" y="3002493"/>
                <a:ext cx="4285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Bent Arrow 61">
            <a:extLst>
              <a:ext uri="{FF2B5EF4-FFF2-40B4-BE49-F238E27FC236}">
                <a16:creationId xmlns:a16="http://schemas.microsoft.com/office/drawing/2014/main" id="{FF3ACED8-00C2-7643-AE63-105BD837C1AA}"/>
              </a:ext>
            </a:extLst>
          </p:cNvPr>
          <p:cNvSpPr/>
          <p:nvPr/>
        </p:nvSpPr>
        <p:spPr>
          <a:xfrm rot="16200000">
            <a:off x="958192" y="3698427"/>
            <a:ext cx="709181" cy="642938"/>
          </a:xfrm>
          <a:prstGeom prst="bentArrow">
            <a:avLst>
              <a:gd name="adj1" fmla="val 25000"/>
              <a:gd name="adj2" fmla="val 46111"/>
              <a:gd name="adj3" fmla="val 47222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85487772-DAC9-4244-8666-01B3CA3B30A0}"/>
              </a:ext>
            </a:extLst>
          </p:cNvPr>
          <p:cNvSpPr/>
          <p:nvPr/>
        </p:nvSpPr>
        <p:spPr>
          <a:xfrm rot="16200000" flipV="1">
            <a:off x="2542891" y="3612393"/>
            <a:ext cx="769721" cy="756059"/>
          </a:xfrm>
          <a:prstGeom prst="bentArrow">
            <a:avLst>
              <a:gd name="adj1" fmla="val 21552"/>
              <a:gd name="adj2" fmla="val 35785"/>
              <a:gd name="adj3" fmla="val 47222"/>
              <a:gd name="adj4" fmla="val 3739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5D1FA61-09CC-B543-B5D0-0A86841D2BAD}"/>
              </a:ext>
            </a:extLst>
          </p:cNvPr>
          <p:cNvSpPr/>
          <p:nvPr/>
        </p:nvSpPr>
        <p:spPr>
          <a:xfrm>
            <a:off x="1634252" y="4216320"/>
            <a:ext cx="915470" cy="158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3EB536-9DDF-B54A-A6F8-BB090B403C56}"/>
              </a:ext>
            </a:extLst>
          </p:cNvPr>
          <p:cNvSpPr/>
          <p:nvPr/>
        </p:nvSpPr>
        <p:spPr>
          <a:xfrm rot="5400000">
            <a:off x="2837898" y="3818362"/>
            <a:ext cx="386916" cy="1597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90BB9-271B-8B45-9C6A-0A2A9BA5C932}"/>
                  </a:ext>
                </a:extLst>
              </p:cNvPr>
              <p:cNvSpPr txBox="1"/>
              <p:nvPr/>
            </p:nvSpPr>
            <p:spPr>
              <a:xfrm>
                <a:off x="321950" y="5049799"/>
                <a:ext cx="3880293" cy="94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90BB9-271B-8B45-9C6A-0A2A9BA5C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50" y="5049799"/>
                <a:ext cx="3880293" cy="940194"/>
              </a:xfrm>
              <a:prstGeom prst="rect">
                <a:avLst/>
              </a:prstGeom>
              <a:blipFill>
                <a:blip r:embed="rId12"/>
                <a:stretch>
                  <a:fillRect t="-85333" b="-1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C1F859-CCEE-7741-BD10-C3AA6AEB86F6}"/>
              </a:ext>
            </a:extLst>
          </p:cNvPr>
          <p:cNvSpPr txBox="1"/>
          <p:nvPr/>
        </p:nvSpPr>
        <p:spPr>
          <a:xfrm>
            <a:off x="974889" y="4436206"/>
            <a:ext cx="21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compare input and reconstruction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E21DE-AE0D-6142-9DB4-85C245BBF696}"/>
              </a:ext>
            </a:extLst>
          </p:cNvPr>
          <p:cNvSpPr txBox="1"/>
          <p:nvPr/>
        </p:nvSpPr>
        <p:spPr>
          <a:xfrm>
            <a:off x="1057484" y="1173586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F7604BA-8792-C641-AC84-7097420F8E52}"/>
              </a:ext>
            </a:extLst>
          </p:cNvPr>
          <p:cNvCxnSpPr>
            <a:cxnSpLocks/>
          </p:cNvCxnSpPr>
          <p:nvPr/>
        </p:nvCxnSpPr>
        <p:spPr>
          <a:xfrm>
            <a:off x="1649610" y="1555956"/>
            <a:ext cx="1" cy="387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E44A736-ADF1-194E-9F58-B8CDD801E895}"/>
              </a:ext>
            </a:extLst>
          </p:cNvPr>
          <p:cNvSpPr txBox="1"/>
          <p:nvPr/>
        </p:nvSpPr>
        <p:spPr>
          <a:xfrm>
            <a:off x="2193598" y="1173292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AD85915-D64F-0B4B-90DF-2A837F97829C}"/>
              </a:ext>
            </a:extLst>
          </p:cNvPr>
          <p:cNvCxnSpPr>
            <a:cxnSpLocks/>
          </p:cNvCxnSpPr>
          <p:nvPr/>
        </p:nvCxnSpPr>
        <p:spPr>
          <a:xfrm>
            <a:off x="2523073" y="1552690"/>
            <a:ext cx="1" cy="387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7D7E34-7AA3-E04E-9D5C-8424531CAB51}"/>
                  </a:ext>
                </a:extLst>
              </p:cNvPr>
              <p:cNvSpPr/>
              <p:nvPr/>
            </p:nvSpPr>
            <p:spPr>
              <a:xfrm>
                <a:off x="4202243" y="3411254"/>
                <a:ext cx="2660087" cy="799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</m:den>
                        </m:f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</m:den>
                        </m:f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</m:den>
                        </m:f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7D7E34-7AA3-E04E-9D5C-8424531CA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243" y="3411254"/>
                <a:ext cx="2660087" cy="7996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10" descr="Image result for cat">
            <a:extLst>
              <a:ext uri="{FF2B5EF4-FFF2-40B4-BE49-F238E27FC236}">
                <a16:creationId xmlns:a16="http://schemas.microsoft.com/office/drawing/2014/main" id="{15C7E590-F38D-F34A-878D-4BFA5C0F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636" y="1545794"/>
            <a:ext cx="1473011" cy="8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Image result for cat">
            <a:extLst>
              <a:ext uri="{FF2B5EF4-FFF2-40B4-BE49-F238E27FC236}">
                <a16:creationId xmlns:a16="http://schemas.microsoft.com/office/drawing/2014/main" id="{D2402DF7-3950-5248-8C34-166125DE1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04" y="1536344"/>
            <a:ext cx="1473011" cy="8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F29E78-06E3-6A49-B474-B8CC325CF0E1}"/>
                  </a:ext>
                </a:extLst>
              </p:cNvPr>
              <p:cNvSpPr txBox="1"/>
              <p:nvPr/>
            </p:nvSpPr>
            <p:spPr>
              <a:xfrm>
                <a:off x="6072767" y="1743744"/>
                <a:ext cx="4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F29E78-06E3-6A49-B474-B8CC325C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767" y="1743744"/>
                <a:ext cx="4662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D8B9496-5A7B-9647-856D-00ADA46D3241}"/>
              </a:ext>
            </a:extLst>
          </p:cNvPr>
          <p:cNvCxnSpPr>
            <a:cxnSpLocks/>
          </p:cNvCxnSpPr>
          <p:nvPr/>
        </p:nvCxnSpPr>
        <p:spPr>
          <a:xfrm>
            <a:off x="5759852" y="1925073"/>
            <a:ext cx="3129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582978-68C1-4642-89A0-B8D5DD1ABAB0}"/>
              </a:ext>
            </a:extLst>
          </p:cNvPr>
          <p:cNvCxnSpPr>
            <a:cxnSpLocks/>
          </p:cNvCxnSpPr>
          <p:nvPr/>
        </p:nvCxnSpPr>
        <p:spPr>
          <a:xfrm>
            <a:off x="6519528" y="1934724"/>
            <a:ext cx="3129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320B2A-B1F0-B54C-AEC8-F6F4650B384B}"/>
                  </a:ext>
                </a:extLst>
              </p:cNvPr>
              <p:cNvSpPr txBox="1"/>
              <p:nvPr/>
            </p:nvSpPr>
            <p:spPr>
              <a:xfrm>
                <a:off x="4123636" y="2467490"/>
                <a:ext cx="4413965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Optimise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to minimize reconstruction error</a:t>
                </a:r>
              </a:p>
              <a:p>
                <a:endParaRPr lang="en-US" sz="800" dirty="0"/>
              </a:p>
              <a:p>
                <a:r>
                  <a:rPr lang="en-US" dirty="0"/>
                  <a:t>But hold on…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320B2A-B1F0-B54C-AEC8-F6F4650B3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36" y="2467490"/>
                <a:ext cx="4413965" cy="1046440"/>
              </a:xfrm>
              <a:prstGeom prst="rect">
                <a:avLst/>
              </a:prstGeom>
              <a:blipFill>
                <a:blip r:embed="rId17"/>
                <a:stretch>
                  <a:fillRect l="-1149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5FE9A-CB8F-4F41-A4DD-195CE5F5EFBA}"/>
                  </a:ext>
                </a:extLst>
              </p:cNvPr>
              <p:cNvSpPr txBox="1"/>
              <p:nvPr/>
            </p:nvSpPr>
            <p:spPr>
              <a:xfrm>
                <a:off x="7015104" y="1208791"/>
                <a:ext cx="1586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reconstruction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5FE9A-CB8F-4F41-A4DD-195CE5F5E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104" y="1208791"/>
                <a:ext cx="1586588" cy="338554"/>
              </a:xfrm>
              <a:prstGeom prst="rect">
                <a:avLst/>
              </a:prstGeom>
              <a:blipFill>
                <a:blip r:embed="rId18"/>
                <a:stretch>
                  <a:fillRect l="-2400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E66DA0A-DA50-F04F-8837-018C532BC981}"/>
                  </a:ext>
                </a:extLst>
              </p:cNvPr>
              <p:cNvSpPr txBox="1"/>
              <p:nvPr/>
            </p:nvSpPr>
            <p:spPr>
              <a:xfrm>
                <a:off x="4468014" y="1209226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input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E66DA0A-DA50-F04F-8837-018C532BC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14" y="1209226"/>
                <a:ext cx="806824" cy="338554"/>
              </a:xfrm>
              <a:prstGeom prst="rect">
                <a:avLst/>
              </a:prstGeom>
              <a:blipFill>
                <a:blip r:embed="rId19"/>
                <a:stretch>
                  <a:fillRect l="-312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6FF80D3-AF24-9B4E-A238-B0D55584B483}"/>
              </a:ext>
            </a:extLst>
          </p:cNvPr>
          <p:cNvSpPr txBox="1"/>
          <p:nvPr/>
        </p:nvSpPr>
        <p:spPr>
          <a:xfrm>
            <a:off x="7006462" y="3400748"/>
            <a:ext cx="2087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 why doesn’t the network just learn the identity matrix?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C6384A-02C2-D741-9F0B-E85500AB9251}"/>
                  </a:ext>
                </a:extLst>
              </p:cNvPr>
              <p:cNvSpPr/>
              <p:nvPr/>
            </p:nvSpPr>
            <p:spPr>
              <a:xfrm>
                <a:off x="4468014" y="4657171"/>
                <a:ext cx="450538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For the network to compress the image,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i.e. the latent layer must be a “bottleneck”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C6384A-02C2-D741-9F0B-E85500AB9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14" y="4657171"/>
                <a:ext cx="4505381" cy="1200329"/>
              </a:xfrm>
              <a:prstGeom prst="rect">
                <a:avLst/>
              </a:prstGeom>
              <a:blipFill>
                <a:blip r:embed="rId20"/>
                <a:stretch>
                  <a:fillRect l="-1966" t="-4211" r="-2247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4F0F4C9-47FF-8648-8B28-D0DB27A80A80}"/>
              </a:ext>
            </a:extLst>
          </p:cNvPr>
          <p:cNvSpPr txBox="1"/>
          <p:nvPr/>
        </p:nvSpPr>
        <p:spPr>
          <a:xfrm>
            <a:off x="1456302" y="3360245"/>
            <a:ext cx="1418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latent</a:t>
            </a:r>
          </a:p>
          <a:p>
            <a:pPr algn="ctr"/>
            <a:r>
              <a:rPr lang="en-US" sz="1600" dirty="0"/>
              <a:t>representation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0E34749-37E1-AD49-A2F4-E088C7B4B99B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2120046" y="3096402"/>
            <a:ext cx="360" cy="309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4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Autoencoder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pic>
        <p:nvPicPr>
          <p:cNvPr id="75" name="Picture 4" descr="Image result for cat image">
            <a:extLst>
              <a:ext uri="{FF2B5EF4-FFF2-40B4-BE49-F238E27FC236}">
                <a16:creationId xmlns:a16="http://schemas.microsoft.com/office/drawing/2014/main" id="{BEF58666-BCD0-114F-8AC4-8F1E9AA9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6" y="1687098"/>
            <a:ext cx="1237883" cy="8221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32219C3F-B946-D640-9C32-94E4D498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71" y="2221649"/>
            <a:ext cx="1237882" cy="8258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8" name="Picture 10" descr="Image result for cat image">
            <a:extLst>
              <a:ext uri="{FF2B5EF4-FFF2-40B4-BE49-F238E27FC236}">
                <a16:creationId xmlns:a16="http://schemas.microsoft.com/office/drawing/2014/main" id="{72B443DD-6E47-934D-9AD3-4D2F37FCF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04" y="2751656"/>
            <a:ext cx="1231777" cy="8207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Image result for cat image">
            <a:extLst>
              <a:ext uri="{FF2B5EF4-FFF2-40B4-BE49-F238E27FC236}">
                <a16:creationId xmlns:a16="http://schemas.microsoft.com/office/drawing/2014/main" id="{5B75DCD2-3E87-6241-886B-6B78BF807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51" y="3121247"/>
            <a:ext cx="1237883" cy="8252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AADDF0C-12FE-AD4F-A582-9D47CB6FBF9B}"/>
              </a:ext>
            </a:extLst>
          </p:cNvPr>
          <p:cNvGrpSpPr/>
          <p:nvPr/>
        </p:nvGrpSpPr>
        <p:grpSpPr>
          <a:xfrm>
            <a:off x="3074670" y="1238410"/>
            <a:ext cx="2433889" cy="3202616"/>
            <a:chOff x="902697" y="1173292"/>
            <a:chExt cx="2433889" cy="320261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B7C4DA3-9112-E441-B07E-75946138EEC9}"/>
                </a:ext>
              </a:extLst>
            </p:cNvPr>
            <p:cNvSpPr/>
            <p:nvPr/>
          </p:nvSpPr>
          <p:spPr>
            <a:xfrm>
              <a:off x="902697" y="1660911"/>
              <a:ext cx="540000" cy="5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607A044-E34C-DC42-9B96-BD5711AEF90D}"/>
                </a:ext>
              </a:extLst>
            </p:cNvPr>
            <p:cNvSpPr/>
            <p:nvPr/>
          </p:nvSpPr>
          <p:spPr>
            <a:xfrm>
              <a:off x="902697" y="2296822"/>
              <a:ext cx="540000" cy="5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07EB1B3-43B6-5443-AA17-234812043811}"/>
                </a:ext>
              </a:extLst>
            </p:cNvPr>
            <p:cNvSpPr/>
            <p:nvPr/>
          </p:nvSpPr>
          <p:spPr>
            <a:xfrm>
              <a:off x="912143" y="2945982"/>
              <a:ext cx="540000" cy="5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4EE3718-F9AB-A941-BDDC-74E748526DF1}"/>
                </a:ext>
              </a:extLst>
            </p:cNvPr>
            <p:cNvSpPr/>
            <p:nvPr/>
          </p:nvSpPr>
          <p:spPr>
            <a:xfrm>
              <a:off x="1850406" y="1920491"/>
              <a:ext cx="540000" cy="5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3EFF9BF-869C-8847-8245-9C1F1B20091B}"/>
                </a:ext>
              </a:extLst>
            </p:cNvPr>
            <p:cNvSpPr/>
            <p:nvPr/>
          </p:nvSpPr>
          <p:spPr>
            <a:xfrm>
              <a:off x="1850406" y="2556402"/>
              <a:ext cx="540000" cy="5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5D8B95-AD56-8D42-9543-17314C9421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4920" y="1918812"/>
              <a:ext cx="406040" cy="28209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51281EB-06D3-0141-8C0D-191691389C3A}"/>
                </a:ext>
              </a:extLst>
            </p:cNvPr>
            <p:cNvCxnSpPr>
              <a:cxnSpLocks/>
              <a:stCxn id="114" idx="2"/>
              <a:endCxn id="112" idx="6"/>
            </p:cNvCxnSpPr>
            <p:nvPr/>
          </p:nvCxnSpPr>
          <p:spPr>
            <a:xfrm flipH="1">
              <a:off x="1442697" y="2190491"/>
              <a:ext cx="407709" cy="37633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A6E9479-BA27-8842-BB06-B26202A18E6E}"/>
                </a:ext>
              </a:extLst>
            </p:cNvPr>
            <p:cNvCxnSpPr>
              <a:cxnSpLocks/>
              <a:stCxn id="115" idx="2"/>
              <a:endCxn id="112" idx="6"/>
            </p:cNvCxnSpPr>
            <p:nvPr/>
          </p:nvCxnSpPr>
          <p:spPr>
            <a:xfrm flipH="1" flipV="1">
              <a:off x="1442697" y="2566822"/>
              <a:ext cx="407709" cy="25958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0C921B1-D99F-5B41-B92B-B028711E69D6}"/>
                </a:ext>
              </a:extLst>
            </p:cNvPr>
            <p:cNvCxnSpPr>
              <a:cxnSpLocks/>
              <a:stCxn id="115" idx="2"/>
              <a:endCxn id="113" idx="6"/>
            </p:cNvCxnSpPr>
            <p:nvPr/>
          </p:nvCxnSpPr>
          <p:spPr>
            <a:xfrm flipH="1">
              <a:off x="1452143" y="2826402"/>
              <a:ext cx="398263" cy="38958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048E072-C233-484D-9F76-6A84859C7D76}"/>
                </a:ext>
              </a:extLst>
            </p:cNvPr>
            <p:cNvCxnSpPr>
              <a:cxnSpLocks/>
              <a:endCxn id="111" idx="6"/>
            </p:cNvCxnSpPr>
            <p:nvPr/>
          </p:nvCxnSpPr>
          <p:spPr>
            <a:xfrm flipH="1" flipV="1">
              <a:off x="1442697" y="1930911"/>
              <a:ext cx="398263" cy="87908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FFBF999-3DFD-C24C-B35E-8A28F29EF232}"/>
                </a:ext>
              </a:extLst>
            </p:cNvPr>
            <p:cNvCxnSpPr>
              <a:cxnSpLocks/>
              <a:stCxn id="114" idx="2"/>
              <a:endCxn id="113" idx="6"/>
            </p:cNvCxnSpPr>
            <p:nvPr/>
          </p:nvCxnSpPr>
          <p:spPr>
            <a:xfrm flipH="1">
              <a:off x="1452143" y="2190491"/>
              <a:ext cx="398263" cy="102549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E531F10-335A-B147-96FC-6704F0A8FE56}"/>
                    </a:ext>
                  </a:extLst>
                </p:cNvPr>
                <p:cNvSpPr txBox="1"/>
                <p:nvPr/>
              </p:nvSpPr>
              <p:spPr>
                <a:xfrm>
                  <a:off x="991313" y="1734619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E531F10-335A-B147-96FC-6704F0A8F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13" y="1734619"/>
                  <a:ext cx="4607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F22F534-7D05-364D-860F-DBF6510D6953}"/>
                    </a:ext>
                  </a:extLst>
                </p:cNvPr>
                <p:cNvSpPr txBox="1"/>
                <p:nvPr/>
              </p:nvSpPr>
              <p:spPr>
                <a:xfrm>
                  <a:off x="977207" y="2363531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F22F534-7D05-364D-860F-DBF6510D69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07" y="2363531"/>
                  <a:ext cx="4660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941158-C53D-8445-A860-B24A56788296}"/>
                    </a:ext>
                  </a:extLst>
                </p:cNvPr>
                <p:cNvSpPr txBox="1"/>
                <p:nvPr/>
              </p:nvSpPr>
              <p:spPr>
                <a:xfrm>
                  <a:off x="983411" y="3001656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941158-C53D-8445-A860-B24A56788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11" y="3001656"/>
                  <a:ext cx="4660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478E1E1-80D0-4848-A9F1-42FCEA5738E4}"/>
                    </a:ext>
                  </a:extLst>
                </p:cNvPr>
                <p:cNvSpPr txBox="1"/>
                <p:nvPr/>
              </p:nvSpPr>
              <p:spPr>
                <a:xfrm>
                  <a:off x="1908187" y="2001119"/>
                  <a:ext cx="4461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478E1E1-80D0-4848-A9F1-42FCEA573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187" y="2001119"/>
                  <a:ext cx="4461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DA3E7E6B-2F4D-B145-8D8D-C14C1F062B82}"/>
                    </a:ext>
                  </a:extLst>
                </p:cNvPr>
                <p:cNvSpPr txBox="1"/>
                <p:nvPr/>
              </p:nvSpPr>
              <p:spPr>
                <a:xfrm>
                  <a:off x="1917633" y="2620753"/>
                  <a:ext cx="4514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DA3E7E6B-2F4D-B145-8D8D-C14C1F062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7633" y="2620753"/>
                  <a:ext cx="45146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C3EB172-F5C3-6E48-A49D-F6DB8EBBFD2B}"/>
                </a:ext>
              </a:extLst>
            </p:cNvPr>
            <p:cNvSpPr/>
            <p:nvPr/>
          </p:nvSpPr>
          <p:spPr>
            <a:xfrm flipH="1">
              <a:off x="2792074" y="1598198"/>
              <a:ext cx="544512" cy="5616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D83B341-FB88-AD44-A60E-43F46DB9BB39}"/>
                </a:ext>
              </a:extLst>
            </p:cNvPr>
            <p:cNvSpPr/>
            <p:nvPr/>
          </p:nvSpPr>
          <p:spPr>
            <a:xfrm flipH="1">
              <a:off x="2792074" y="2259636"/>
              <a:ext cx="544512" cy="5616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1D289F9-A804-8D4B-BD53-D27D01DB0BDB}"/>
                </a:ext>
              </a:extLst>
            </p:cNvPr>
            <p:cNvSpPr/>
            <p:nvPr/>
          </p:nvSpPr>
          <p:spPr>
            <a:xfrm flipH="1">
              <a:off x="2782549" y="2934856"/>
              <a:ext cx="544512" cy="5616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5456770-2D2F-C040-BAA8-92640DDE4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484" y="1866452"/>
              <a:ext cx="409432" cy="29342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7474C43-B325-4844-B156-831B050E4D05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>
              <a:off x="2380959" y="2149037"/>
              <a:ext cx="411115" cy="39143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1947700-9C49-9546-9207-9A0F391C361A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V="1">
              <a:off x="2380959" y="2540475"/>
              <a:ext cx="411115" cy="2700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948BC2E-2679-4D4B-B705-2F41913C10B5}"/>
                </a:ext>
              </a:extLst>
            </p:cNvPr>
            <p:cNvCxnSpPr>
              <a:cxnSpLocks/>
              <a:endCxn id="129" idx="6"/>
            </p:cNvCxnSpPr>
            <p:nvPr/>
          </p:nvCxnSpPr>
          <p:spPr>
            <a:xfrm>
              <a:off x="2380959" y="2810475"/>
              <a:ext cx="401590" cy="40521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786CE64-140B-7C40-BB9B-E718D6F9909A}"/>
                </a:ext>
              </a:extLst>
            </p:cNvPr>
            <p:cNvCxnSpPr>
              <a:cxnSpLocks/>
              <a:endCxn id="127" idx="6"/>
            </p:cNvCxnSpPr>
            <p:nvPr/>
          </p:nvCxnSpPr>
          <p:spPr>
            <a:xfrm flipV="1">
              <a:off x="2390484" y="1879037"/>
              <a:ext cx="401590" cy="91436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1DB3B29-BA36-804B-94C4-362075F0BA59}"/>
                </a:ext>
              </a:extLst>
            </p:cNvPr>
            <p:cNvCxnSpPr>
              <a:cxnSpLocks/>
              <a:endCxn id="129" idx="6"/>
            </p:cNvCxnSpPr>
            <p:nvPr/>
          </p:nvCxnSpPr>
          <p:spPr>
            <a:xfrm>
              <a:off x="2380959" y="2149037"/>
              <a:ext cx="401590" cy="10666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4957D33-D969-3741-8E1F-277015287130}"/>
                    </a:ext>
                  </a:extLst>
                </p:cNvPr>
                <p:cNvSpPr txBox="1"/>
                <p:nvPr/>
              </p:nvSpPr>
              <p:spPr>
                <a:xfrm flipH="1">
                  <a:off x="2831253" y="1684593"/>
                  <a:ext cx="423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4957D33-D969-3741-8E1F-277015287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31253" y="1684593"/>
                  <a:ext cx="42319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C851E23A-5433-6045-A66E-0F2978807E3B}"/>
                    </a:ext>
                  </a:extLst>
                </p:cNvPr>
                <p:cNvSpPr txBox="1"/>
                <p:nvPr/>
              </p:nvSpPr>
              <p:spPr>
                <a:xfrm flipH="1">
                  <a:off x="2840109" y="2338751"/>
                  <a:ext cx="4285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C851E23A-5433-6045-A66E-0F2978807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40109" y="2338751"/>
                  <a:ext cx="42851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D88D6B-6C30-E94B-9DFB-3BEFFDB04F10}"/>
                    </a:ext>
                  </a:extLst>
                </p:cNvPr>
                <p:cNvSpPr txBox="1"/>
                <p:nvPr/>
              </p:nvSpPr>
              <p:spPr>
                <a:xfrm flipH="1">
                  <a:off x="2833854" y="3002493"/>
                  <a:ext cx="4285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D88D6B-6C30-E94B-9DFB-3BEFFDB04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33854" y="3002493"/>
                  <a:ext cx="42851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4BFC53B4-A623-0244-81BB-EBD1E77A6AF6}"/>
                </a:ext>
              </a:extLst>
            </p:cNvPr>
            <p:cNvCxnSpPr>
              <a:cxnSpLocks/>
            </p:cNvCxnSpPr>
            <p:nvPr/>
          </p:nvCxnSpPr>
          <p:spPr>
            <a:xfrm>
              <a:off x="1649610" y="1555956"/>
              <a:ext cx="1" cy="3875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9F97E8B4-267E-3A46-B17F-03ABF56296FF}"/>
                </a:ext>
              </a:extLst>
            </p:cNvPr>
            <p:cNvCxnSpPr>
              <a:cxnSpLocks/>
            </p:cNvCxnSpPr>
            <p:nvPr/>
          </p:nvCxnSpPr>
          <p:spPr>
            <a:xfrm>
              <a:off x="2523073" y="1552690"/>
              <a:ext cx="1" cy="3875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24639F5-D5C1-EA41-9832-A15DBCB26CC8}"/>
                </a:ext>
              </a:extLst>
            </p:cNvPr>
            <p:cNvSpPr txBox="1"/>
            <p:nvPr/>
          </p:nvSpPr>
          <p:spPr>
            <a:xfrm>
              <a:off x="1230086" y="3360245"/>
              <a:ext cx="18708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latent</a:t>
              </a:r>
            </a:p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representation</a:t>
              </a:r>
            </a:p>
            <a:p>
              <a:pPr algn="ctr"/>
              <a:r>
                <a:rPr lang="en-US" sz="2400" dirty="0"/>
                <a:t>”cat concept”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69D7752C-B6EC-9544-90BE-240763B630EA}"/>
                </a:ext>
              </a:extLst>
            </p:cNvPr>
            <p:cNvCxnSpPr>
              <a:cxnSpLocks/>
              <a:stCxn id="115" idx="4"/>
            </p:cNvCxnSpPr>
            <p:nvPr/>
          </p:nvCxnSpPr>
          <p:spPr>
            <a:xfrm flipH="1">
              <a:off x="2120046" y="3096402"/>
              <a:ext cx="360" cy="3091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CD62E87-51C6-C342-9509-7AAF88EFB1E9}"/>
                </a:ext>
              </a:extLst>
            </p:cNvPr>
            <p:cNvSpPr txBox="1"/>
            <p:nvPr/>
          </p:nvSpPr>
          <p:spPr>
            <a:xfrm>
              <a:off x="1057484" y="1173586"/>
              <a:ext cx="956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D1EEB9A-79E5-694B-9635-342E4D8D2352}"/>
                </a:ext>
              </a:extLst>
            </p:cNvPr>
            <p:cNvSpPr txBox="1"/>
            <p:nvPr/>
          </p:nvSpPr>
          <p:spPr>
            <a:xfrm>
              <a:off x="2193598" y="1173292"/>
              <a:ext cx="956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7E993C-DE5D-214F-ACB6-33E32764F829}"/>
              </a:ext>
            </a:extLst>
          </p:cNvPr>
          <p:cNvSpPr txBox="1"/>
          <p:nvPr/>
        </p:nvSpPr>
        <p:spPr>
          <a:xfrm>
            <a:off x="600927" y="1222455"/>
            <a:ext cx="76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</a:t>
            </a:r>
          </a:p>
        </p:txBody>
      </p:sp>
      <p:sp>
        <p:nvSpPr>
          <p:cNvPr id="145" name="Right Arrow 144">
            <a:extLst>
              <a:ext uri="{FF2B5EF4-FFF2-40B4-BE49-F238E27FC236}">
                <a16:creationId xmlns:a16="http://schemas.microsoft.com/office/drawing/2014/main" id="{CC231B07-5ED1-8B46-AB11-21998A55AC00}"/>
              </a:ext>
            </a:extLst>
          </p:cNvPr>
          <p:cNvSpPr/>
          <p:nvPr/>
        </p:nvSpPr>
        <p:spPr>
          <a:xfrm>
            <a:off x="2427358" y="2371246"/>
            <a:ext cx="576035" cy="543625"/>
          </a:xfrm>
          <a:prstGeom prst="rightArrow">
            <a:avLst>
              <a:gd name="adj1" fmla="val 47719"/>
              <a:gd name="adj2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9D430991-B9A6-E946-AD0A-4595A6C1C4EB}"/>
              </a:ext>
            </a:extLst>
          </p:cNvPr>
          <p:cNvSpPr/>
          <p:nvPr/>
        </p:nvSpPr>
        <p:spPr>
          <a:xfrm>
            <a:off x="5692309" y="2307660"/>
            <a:ext cx="576035" cy="543625"/>
          </a:xfrm>
          <a:prstGeom prst="rightArrow">
            <a:avLst>
              <a:gd name="adj1" fmla="val 47719"/>
              <a:gd name="adj2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reconstructed cat image autoencoder">
            <a:extLst>
              <a:ext uri="{FF2B5EF4-FFF2-40B4-BE49-F238E27FC236}">
                <a16:creationId xmlns:a16="http://schemas.microsoft.com/office/drawing/2014/main" id="{16EC5EEA-4D8B-E548-B8BB-1D149076A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60"/>
          <a:stretch/>
        </p:blipFill>
        <p:spPr bwMode="auto">
          <a:xfrm>
            <a:off x="6375730" y="1723076"/>
            <a:ext cx="2484962" cy="16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796F283-D956-6545-98CA-4BB45D79702F}"/>
              </a:ext>
            </a:extLst>
          </p:cNvPr>
          <p:cNvSpPr txBox="1"/>
          <p:nvPr/>
        </p:nvSpPr>
        <p:spPr>
          <a:xfrm>
            <a:off x="6337453" y="1225433"/>
            <a:ext cx="161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reconstruct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97DABF4-CE9A-E24D-B343-F2F93CBC53EC}"/>
              </a:ext>
            </a:extLst>
          </p:cNvPr>
          <p:cNvSpPr txBox="1"/>
          <p:nvPr/>
        </p:nvSpPr>
        <p:spPr>
          <a:xfrm>
            <a:off x="421791" y="4629949"/>
            <a:ext cx="8546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The goal is to build an generative network that can “imagine” realistic images, text, music… just like humans can write new poems and compose new novels…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A1A41-A9A3-5D4E-8621-D0F86527A15B}"/>
              </a:ext>
            </a:extLst>
          </p:cNvPr>
          <p:cNvSpPr txBox="1"/>
          <p:nvPr/>
        </p:nvSpPr>
        <p:spPr>
          <a:xfrm>
            <a:off x="6197487" y="3431046"/>
            <a:ext cx="2910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new cats the network has never seen!</a:t>
            </a:r>
          </a:p>
        </p:txBody>
      </p:sp>
    </p:spTree>
    <p:extLst>
      <p:ext uri="{BB962C8B-B14F-4D97-AF65-F5344CB8AC3E}">
        <p14:creationId xmlns:p14="http://schemas.microsoft.com/office/powerpoint/2010/main" val="2097406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Sparse coding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7CCBF98-FCAA-CF4A-8098-E05A75F10076}"/>
              </a:ext>
            </a:extLst>
          </p:cNvPr>
          <p:cNvSpPr/>
          <p:nvPr/>
        </p:nvSpPr>
        <p:spPr>
          <a:xfrm>
            <a:off x="488472" y="3849032"/>
            <a:ext cx="482478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You could. But you don’t learn a set of biologically plausible filters (basis functions), and the reconstructions don’t resemble real images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PCA captures the structure of data in which linear pairwise correlations are the most important form of statistical dependence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4DF62-F0B5-5842-871D-91AD0F40C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45" y="2216236"/>
            <a:ext cx="4539702" cy="1651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191D2C-D32B-E845-813A-E4E181D923B5}"/>
              </a:ext>
            </a:extLst>
          </p:cNvPr>
          <p:cNvSpPr/>
          <p:nvPr/>
        </p:nvSpPr>
        <p:spPr>
          <a:xfrm>
            <a:off x="498201" y="1149681"/>
            <a:ext cx="4805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OK. so why not just do PCA on image pixels?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AABB0A-75B1-E449-8137-EFDCA410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145" y="1626735"/>
            <a:ext cx="2956540" cy="275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970B281-A27F-F744-83A5-85C9E43B896B}"/>
                  </a:ext>
                </a:extLst>
              </p:cNvPr>
              <p:cNvSpPr/>
              <p:nvPr/>
            </p:nvSpPr>
            <p:spPr>
              <a:xfrm>
                <a:off x="5452694" y="4574266"/>
                <a:ext cx="3691306" cy="76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970B281-A27F-F744-83A5-85C9E43B8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694" y="4574266"/>
                <a:ext cx="3691306" cy="769313"/>
              </a:xfrm>
              <a:prstGeom prst="rect">
                <a:avLst/>
              </a:prstGeom>
              <a:blipFill>
                <a:blip r:embed="rId6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49A69C0-A715-5149-BA6A-162CBD3499F1}"/>
              </a:ext>
            </a:extLst>
          </p:cNvPr>
          <p:cNvSpPr txBox="1"/>
          <p:nvPr/>
        </p:nvSpPr>
        <p:spPr>
          <a:xfrm>
            <a:off x="6090230" y="1347287"/>
            <a:ext cx="230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filters from PCA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C3BB7-6E6E-9F4F-AD00-96E69DF9BA3A}"/>
              </a:ext>
            </a:extLst>
          </p:cNvPr>
          <p:cNvSpPr txBox="1"/>
          <p:nvPr/>
        </p:nvSpPr>
        <p:spPr>
          <a:xfrm>
            <a:off x="6235086" y="6427113"/>
            <a:ext cx="2767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Olhausen</a:t>
            </a:r>
            <a:r>
              <a:rPr lang="en-US" sz="2200" dirty="0"/>
              <a:t> &amp; Field 1996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31726-AA60-6144-A58D-41AEE0ADE290}"/>
              </a:ext>
            </a:extLst>
          </p:cNvPr>
          <p:cNvSpPr txBox="1"/>
          <p:nvPr/>
        </p:nvSpPr>
        <p:spPr>
          <a:xfrm>
            <a:off x="6235086" y="5353088"/>
            <a:ext cx="239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 and y here denote image axes, not network inputs/outputs</a:t>
            </a:r>
          </a:p>
        </p:txBody>
      </p:sp>
    </p:spTree>
    <p:extLst>
      <p:ext uri="{BB962C8B-B14F-4D97-AF65-F5344CB8AC3E}">
        <p14:creationId xmlns:p14="http://schemas.microsoft.com/office/powerpoint/2010/main" val="265380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Sparse coding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191D2C-D32B-E845-813A-E4E181D923B5}"/>
              </a:ext>
            </a:extLst>
          </p:cNvPr>
          <p:cNvSpPr/>
          <p:nvPr/>
        </p:nvSpPr>
        <p:spPr>
          <a:xfrm>
            <a:off x="498201" y="1149681"/>
            <a:ext cx="66127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However, a sparsity assumption helps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7FCBE-8494-D049-ABD7-D9BDC0103B26}"/>
              </a:ext>
            </a:extLst>
          </p:cNvPr>
          <p:cNvSpPr txBox="1"/>
          <p:nvPr/>
        </p:nvSpPr>
        <p:spPr>
          <a:xfrm>
            <a:off x="6235086" y="6427113"/>
            <a:ext cx="2767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Olhausen</a:t>
            </a:r>
            <a:r>
              <a:rPr lang="en-US" sz="2200" dirty="0"/>
              <a:t> &amp; Field 1996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91E44C-39C2-584F-97B6-7A66894BD073}"/>
                  </a:ext>
                </a:extLst>
              </p:cNvPr>
              <p:cNvSpPr txBox="1"/>
              <p:nvPr/>
            </p:nvSpPr>
            <p:spPr>
              <a:xfrm>
                <a:off x="0" y="1788945"/>
                <a:ext cx="6054478" cy="915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91E44C-39C2-584F-97B6-7A66894BD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88945"/>
                <a:ext cx="6054478" cy="915700"/>
              </a:xfrm>
              <a:prstGeom prst="rect">
                <a:avLst/>
              </a:prstGeom>
              <a:blipFill>
                <a:blip r:embed="rId4"/>
                <a:stretch>
                  <a:fillRect t="-87671" b="-1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23DBBA-F946-AB4F-9436-847DF876E860}"/>
              </a:ext>
            </a:extLst>
          </p:cNvPr>
          <p:cNvCxnSpPr>
            <a:cxnSpLocks/>
          </p:cNvCxnSpPr>
          <p:nvPr/>
        </p:nvCxnSpPr>
        <p:spPr>
          <a:xfrm flipV="1">
            <a:off x="2337344" y="2568455"/>
            <a:ext cx="0" cy="390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B21EE5-A3F9-2544-AC2D-312A7F8B2DDD}"/>
              </a:ext>
            </a:extLst>
          </p:cNvPr>
          <p:cNvSpPr txBox="1"/>
          <p:nvPr/>
        </p:nvSpPr>
        <p:spPr>
          <a:xfrm>
            <a:off x="1656806" y="2934675"/>
            <a:ext cx="145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reconstruction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81B02-D5AB-804C-89EE-C554C0E28D78}"/>
              </a:ext>
            </a:extLst>
          </p:cNvPr>
          <p:cNvSpPr txBox="1"/>
          <p:nvPr/>
        </p:nvSpPr>
        <p:spPr>
          <a:xfrm>
            <a:off x="3886165" y="2919656"/>
            <a:ext cx="234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sparsity cost </a:t>
            </a:r>
          </a:p>
          <a:p>
            <a:pPr algn="ctr"/>
            <a:endParaRPr lang="en-US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23032C-4454-EB47-AC2F-446009F7D0EC}"/>
              </a:ext>
            </a:extLst>
          </p:cNvPr>
          <p:cNvCxnSpPr>
            <a:cxnSpLocks/>
          </p:cNvCxnSpPr>
          <p:nvPr/>
        </p:nvCxnSpPr>
        <p:spPr>
          <a:xfrm flipV="1">
            <a:off x="5058417" y="2529546"/>
            <a:ext cx="0" cy="390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A6873D1-2A68-9A4F-A08D-40F0AA111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60" y="4011375"/>
            <a:ext cx="3383334" cy="25339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955E03-3CD3-684A-82BB-980AF4DA498B}"/>
              </a:ext>
            </a:extLst>
          </p:cNvPr>
          <p:cNvSpPr/>
          <p:nvPr/>
        </p:nvSpPr>
        <p:spPr>
          <a:xfrm>
            <a:off x="4045814" y="3751109"/>
            <a:ext cx="474655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This allows biologically plausible basis functions to be learned </a:t>
            </a:r>
          </a:p>
          <a:p>
            <a:endParaRPr lang="en-GB" sz="800" dirty="0"/>
          </a:p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i.e. orientation and spatial frequency selective receptive fields such as those observed in V1 </a:t>
            </a:r>
          </a:p>
          <a:p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accent1"/>
                </a:solidFill>
              </a:rPr>
              <a:t>However, reconstruction is still poor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2D7160-5A86-3D47-BEC8-3CEA81BAAC88}"/>
              </a:ext>
            </a:extLst>
          </p:cNvPr>
          <p:cNvSpPr txBox="1"/>
          <p:nvPr/>
        </p:nvSpPr>
        <p:spPr>
          <a:xfrm>
            <a:off x="342360" y="3642043"/>
            <a:ext cx="32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filters from sparse coding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DE7962-30CB-6A4C-9C0C-001CC2621668}"/>
              </a:ext>
            </a:extLst>
          </p:cNvPr>
          <p:cNvSpPr/>
          <p:nvPr/>
        </p:nvSpPr>
        <p:spPr>
          <a:xfrm>
            <a:off x="6121907" y="1847735"/>
            <a:ext cx="2670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sparsity cost ensures that optimization finds the solution with the smallest number of nonzero coefficients (weights)</a:t>
            </a:r>
          </a:p>
        </p:txBody>
      </p:sp>
    </p:spTree>
    <p:extLst>
      <p:ext uri="{BB962C8B-B14F-4D97-AF65-F5344CB8AC3E}">
        <p14:creationId xmlns:p14="http://schemas.microsoft.com/office/powerpoint/2010/main" val="225927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Variational autoencoder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625FF09-4805-F34F-9EB7-493AF2C29AF3}"/>
                  </a:ext>
                </a:extLst>
              </p:cNvPr>
              <p:cNvSpPr/>
              <p:nvPr/>
            </p:nvSpPr>
            <p:spPr>
              <a:xfrm>
                <a:off x="499891" y="4041338"/>
                <a:ext cx="2266545" cy="7003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625FF09-4805-F34F-9EB7-493AF2C29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91" y="4041338"/>
                <a:ext cx="2266545" cy="7003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B0B125C-085E-FF41-B436-90876D67D1D3}"/>
                  </a:ext>
                </a:extLst>
              </p:cNvPr>
              <p:cNvSpPr/>
              <p:nvPr/>
            </p:nvSpPr>
            <p:spPr>
              <a:xfrm>
                <a:off x="499891" y="2936894"/>
                <a:ext cx="2266545" cy="7003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B0B125C-085E-FF41-B436-90876D67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91" y="2936894"/>
                <a:ext cx="2266545" cy="700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90B212-4ADC-4B4E-B407-2C17A8A5D2D7}"/>
                  </a:ext>
                </a:extLst>
              </p:cNvPr>
              <p:cNvSpPr txBox="1"/>
              <p:nvPr/>
            </p:nvSpPr>
            <p:spPr>
              <a:xfrm>
                <a:off x="1437019" y="4761182"/>
                <a:ext cx="392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90B212-4ADC-4B4E-B407-2C17A8A5D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019" y="4761182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3439F6-8DC3-CD46-9D3B-0AE70B2A9632}"/>
                  </a:ext>
                </a:extLst>
              </p:cNvPr>
              <p:cNvSpPr txBox="1"/>
              <p:nvPr/>
            </p:nvSpPr>
            <p:spPr>
              <a:xfrm>
                <a:off x="1263400" y="2559854"/>
                <a:ext cx="847861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3439F6-8DC3-CD46-9D3B-0AE70B2A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00" y="2559854"/>
                <a:ext cx="847861" cy="37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B0571C-7BEE-0344-8237-C8A6CA48310F}"/>
                  </a:ext>
                </a:extLst>
              </p:cNvPr>
              <p:cNvSpPr txBox="1"/>
              <p:nvPr/>
            </p:nvSpPr>
            <p:spPr>
              <a:xfrm>
                <a:off x="1437019" y="3642826"/>
                <a:ext cx="379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B0571C-7BEE-0344-8237-C8A6CA48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019" y="3642826"/>
                <a:ext cx="3794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E29D2F8-B6A9-B542-8FC2-6B6432B164EC}"/>
              </a:ext>
            </a:extLst>
          </p:cNvPr>
          <p:cNvSpPr/>
          <p:nvPr/>
        </p:nvSpPr>
        <p:spPr>
          <a:xfrm>
            <a:off x="480026" y="3973246"/>
            <a:ext cx="870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encoder</a:t>
            </a: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7897DC-3853-B140-BB34-A684E54677FA}"/>
              </a:ext>
            </a:extLst>
          </p:cNvPr>
          <p:cNvSpPr/>
          <p:nvPr/>
        </p:nvSpPr>
        <p:spPr>
          <a:xfrm>
            <a:off x="499891" y="2888098"/>
            <a:ext cx="870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decoder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50F6F4-F038-354C-B359-EBDA3655214A}"/>
              </a:ext>
            </a:extLst>
          </p:cNvPr>
          <p:cNvSpPr txBox="1"/>
          <p:nvPr/>
        </p:nvSpPr>
        <p:spPr>
          <a:xfrm>
            <a:off x="1930171" y="3639585"/>
            <a:ext cx="73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latent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1A003D0-C6AC-1241-91C3-F229FCFBDD4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5370" r="49375" b="-1"/>
          <a:stretch/>
        </p:blipFill>
        <p:spPr>
          <a:xfrm>
            <a:off x="636077" y="5186989"/>
            <a:ext cx="2130360" cy="4905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116C59-62B5-9348-8397-53AAB1B7AEF4}"/>
              </a:ext>
            </a:extLst>
          </p:cNvPr>
          <p:cNvSpPr txBox="1"/>
          <p:nvPr/>
        </p:nvSpPr>
        <p:spPr>
          <a:xfrm>
            <a:off x="480026" y="6132830"/>
            <a:ext cx="249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MNIST character dataset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F6B9F32-D836-2D48-B3F9-CC02E8854B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626" t="1" b="1745"/>
          <a:stretch/>
        </p:blipFill>
        <p:spPr>
          <a:xfrm>
            <a:off x="637693" y="5667475"/>
            <a:ext cx="2128743" cy="46867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BBE43C5-F9E1-5D4A-88DF-1D88FE892806}"/>
              </a:ext>
            </a:extLst>
          </p:cNvPr>
          <p:cNvGrpSpPr/>
          <p:nvPr/>
        </p:nvGrpSpPr>
        <p:grpSpPr>
          <a:xfrm>
            <a:off x="582757" y="1602891"/>
            <a:ext cx="2074631" cy="900147"/>
            <a:chOff x="3799066" y="1347450"/>
            <a:chExt cx="2074631" cy="90014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C8AD0E0-D8A0-844E-9E83-EE4B53E06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49669"/>
            <a:stretch/>
          </p:blipFill>
          <p:spPr>
            <a:xfrm>
              <a:off x="3799066" y="1347450"/>
              <a:ext cx="2074631" cy="46294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B35A4FE-E5FE-F14B-8857-616DFB0B3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65"/>
            <a:stretch/>
          </p:blipFill>
          <p:spPr>
            <a:xfrm>
              <a:off x="3799066" y="1778158"/>
              <a:ext cx="2074631" cy="469439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47D0B1DE-2EE6-6D49-B24C-492ABDC3AA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6339" r="11893" b="12915"/>
          <a:stretch/>
        </p:blipFill>
        <p:spPr>
          <a:xfrm>
            <a:off x="4045815" y="2662532"/>
            <a:ext cx="2824236" cy="246798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CD8328B-B926-424B-852D-25D00AD85320}"/>
              </a:ext>
            </a:extLst>
          </p:cNvPr>
          <p:cNvSpPr txBox="1"/>
          <p:nvPr/>
        </p:nvSpPr>
        <p:spPr>
          <a:xfrm>
            <a:off x="3703564" y="1216193"/>
            <a:ext cx="5173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2D embedding of MNIST digits.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Activity states Z between the clusters will generate nonsense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CDAD53-B71F-0345-8B6E-39DF149DAE74}"/>
              </a:ext>
            </a:extLst>
          </p:cNvPr>
          <p:cNvSpPr txBox="1"/>
          <p:nvPr/>
        </p:nvSpPr>
        <p:spPr>
          <a:xfrm>
            <a:off x="948359" y="1216193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46112B7-1807-8147-ACA7-FF189A888BEF}"/>
              </a:ext>
            </a:extLst>
          </p:cNvPr>
          <p:cNvSpPr/>
          <p:nvPr/>
        </p:nvSpPr>
        <p:spPr>
          <a:xfrm>
            <a:off x="3589263" y="5486499"/>
            <a:ext cx="52880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needed is nicely clustered latent states….i.e. a smooth conceptual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291E79-7FDA-C444-BB67-AEF3F268CE40}"/>
                  </a:ext>
                </a:extLst>
              </p:cNvPr>
              <p:cNvSpPr txBox="1"/>
              <p:nvPr/>
            </p:nvSpPr>
            <p:spPr>
              <a:xfrm>
                <a:off x="5228557" y="5130514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291E79-7FDA-C444-BB67-AEF3F268C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57" y="5130514"/>
                <a:ext cx="44614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1FC3D5-E38F-5A4C-B1C5-B77D14FBEC1F}"/>
                  </a:ext>
                </a:extLst>
              </p:cNvPr>
              <p:cNvSpPr txBox="1"/>
              <p:nvPr/>
            </p:nvSpPr>
            <p:spPr>
              <a:xfrm>
                <a:off x="3594345" y="3582178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1FC3D5-E38F-5A4C-B1C5-B77D14FBE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345" y="3582178"/>
                <a:ext cx="45147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3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C1221899-7B38-F74E-98A5-01F685A165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129" y1="32014" x2="38129" y2="320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967" y="3541212"/>
            <a:ext cx="1708582" cy="514554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Variational autoencoder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625FF09-4805-F34F-9EB7-493AF2C29AF3}"/>
                  </a:ext>
                </a:extLst>
              </p:cNvPr>
              <p:cNvSpPr/>
              <p:nvPr/>
            </p:nvSpPr>
            <p:spPr>
              <a:xfrm>
                <a:off x="533726" y="5228320"/>
                <a:ext cx="2266545" cy="7003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𝑛𝑐𝑜𝑑𝑒𝑟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625FF09-4805-F34F-9EB7-493AF2C29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26" y="5228320"/>
                <a:ext cx="2266545" cy="70039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B0B125C-085E-FF41-B436-90876D67D1D3}"/>
                  </a:ext>
                </a:extLst>
              </p:cNvPr>
              <p:cNvSpPr/>
              <p:nvPr/>
            </p:nvSpPr>
            <p:spPr>
              <a:xfrm>
                <a:off x="480026" y="1898289"/>
                <a:ext cx="2266545" cy="7003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𝑒𝑐𝑜𝑑𝑒𝑟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B0B125C-085E-FF41-B436-90876D67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" y="1898289"/>
                <a:ext cx="2266545" cy="70039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90B212-4ADC-4B4E-B407-2C17A8A5D2D7}"/>
                  </a:ext>
                </a:extLst>
              </p:cNvPr>
              <p:cNvSpPr txBox="1"/>
              <p:nvPr/>
            </p:nvSpPr>
            <p:spPr>
              <a:xfrm>
                <a:off x="1470854" y="5948164"/>
                <a:ext cx="392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90B212-4ADC-4B4E-B407-2C17A8A5D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54" y="5948164"/>
                <a:ext cx="3922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3439F6-8DC3-CD46-9D3B-0AE70B2A9632}"/>
                  </a:ext>
                </a:extLst>
              </p:cNvPr>
              <p:cNvSpPr txBox="1"/>
              <p:nvPr/>
            </p:nvSpPr>
            <p:spPr>
              <a:xfrm>
                <a:off x="1243535" y="1521249"/>
                <a:ext cx="847861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3439F6-8DC3-CD46-9D3B-0AE70B2A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35" y="1521249"/>
                <a:ext cx="847861" cy="374270"/>
              </a:xfrm>
              <a:prstGeom prst="rect">
                <a:avLst/>
              </a:prstGeom>
              <a:blipFill>
                <a:blip r:embed="rId9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9CD8328B-B926-424B-852D-25D00AD85320}"/>
              </a:ext>
            </a:extLst>
          </p:cNvPr>
          <p:cNvSpPr txBox="1"/>
          <p:nvPr/>
        </p:nvSpPr>
        <p:spPr>
          <a:xfrm>
            <a:off x="3703565" y="1216193"/>
            <a:ext cx="5051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there’s a much better latent representation. Note that 7 (purple) lies nearly between 1 and 2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CDAD53-B71F-0345-8B6E-39DF149DAE74}"/>
              </a:ext>
            </a:extLst>
          </p:cNvPr>
          <p:cNvSpPr txBox="1"/>
          <p:nvPr/>
        </p:nvSpPr>
        <p:spPr>
          <a:xfrm>
            <a:off x="948359" y="1216193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291E79-7FDA-C444-BB67-AEF3F268CE40}"/>
                  </a:ext>
                </a:extLst>
              </p:cNvPr>
              <p:cNvSpPr txBox="1"/>
              <p:nvPr/>
            </p:nvSpPr>
            <p:spPr>
              <a:xfrm>
                <a:off x="5228557" y="5130514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291E79-7FDA-C444-BB67-AEF3F268C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57" y="5130514"/>
                <a:ext cx="4461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1FC3D5-E38F-5A4C-B1C5-B77D14FBEC1F}"/>
                  </a:ext>
                </a:extLst>
              </p:cNvPr>
              <p:cNvSpPr txBox="1"/>
              <p:nvPr/>
            </p:nvSpPr>
            <p:spPr>
              <a:xfrm>
                <a:off x="3594345" y="3582178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D1FC3D5-E38F-5A4C-B1C5-B77D14FBE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345" y="3582178"/>
                <a:ext cx="4514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A744B1DD-3CE2-8444-B38C-B75717093B49}"/>
                  </a:ext>
                </a:extLst>
              </p:cNvPr>
              <p:cNvSpPr/>
              <p:nvPr/>
            </p:nvSpPr>
            <p:spPr>
              <a:xfrm>
                <a:off x="546427" y="4147196"/>
                <a:ext cx="1028374" cy="7003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A744B1DD-3CE2-8444-B38C-B75717093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27" y="4147196"/>
                <a:ext cx="1028374" cy="700392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09EC04D6-70B4-934C-8A07-655B7FE38B43}"/>
                  </a:ext>
                </a:extLst>
              </p:cNvPr>
              <p:cNvSpPr/>
              <p:nvPr/>
            </p:nvSpPr>
            <p:spPr>
              <a:xfrm>
                <a:off x="1725430" y="4147196"/>
                <a:ext cx="1028374" cy="7003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09EC04D6-70B4-934C-8A07-655B7FE38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430" y="4147196"/>
                <a:ext cx="1028374" cy="700392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04CBA0-6EBE-2546-82EA-31607F8141BA}"/>
              </a:ext>
            </a:extLst>
          </p:cNvPr>
          <p:cNvCxnSpPr>
            <a:cxnSpLocks/>
          </p:cNvCxnSpPr>
          <p:nvPr/>
        </p:nvCxnSpPr>
        <p:spPr>
          <a:xfrm flipV="1">
            <a:off x="1111314" y="4835980"/>
            <a:ext cx="0" cy="3923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6653A7-33DE-6442-9E22-1790701E6C99}"/>
              </a:ext>
            </a:extLst>
          </p:cNvPr>
          <p:cNvCxnSpPr>
            <a:cxnSpLocks/>
          </p:cNvCxnSpPr>
          <p:nvPr/>
        </p:nvCxnSpPr>
        <p:spPr>
          <a:xfrm flipV="1">
            <a:off x="2228914" y="4848394"/>
            <a:ext cx="0" cy="3923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09196-395F-7044-A78B-C84E3B5B2053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8669" y1="28777" x2="38669" y2="28777"/>
                        <a14:foregroundMark x1="63309" y1="37410" x2="63309" y2="37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185" y="3310460"/>
            <a:ext cx="1535950" cy="767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3C5C2C-36D8-3E42-A689-D469CF9B55C0}"/>
                  </a:ext>
                </a:extLst>
              </p:cNvPr>
              <p:cNvSpPr/>
              <p:nvPr/>
            </p:nvSpPr>
            <p:spPr>
              <a:xfrm>
                <a:off x="1088118" y="3019689"/>
                <a:ext cx="438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3C5C2C-36D8-3E42-A689-D469CF9B5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18" y="3019689"/>
                <a:ext cx="43883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56A7CB-962A-AC4A-B4E4-6382FF570514}"/>
              </a:ext>
            </a:extLst>
          </p:cNvPr>
          <p:cNvCxnSpPr>
            <a:cxnSpLocks/>
          </p:cNvCxnSpPr>
          <p:nvPr/>
        </p:nvCxnSpPr>
        <p:spPr>
          <a:xfrm flipH="1">
            <a:off x="1023972" y="3694447"/>
            <a:ext cx="5263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E81F1E-690F-154F-A6B5-3D2DEDA0665A}"/>
                  </a:ext>
                </a:extLst>
              </p:cNvPr>
              <p:cNvSpPr/>
              <p:nvPr/>
            </p:nvSpPr>
            <p:spPr>
              <a:xfrm>
                <a:off x="1081248" y="3582178"/>
                <a:ext cx="431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E81F1E-690F-154F-A6B5-3D2DEDA0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48" y="3582178"/>
                <a:ext cx="43107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>
            <a:extLst>
              <a:ext uri="{FF2B5EF4-FFF2-40B4-BE49-F238E27FC236}">
                <a16:creationId xmlns:a16="http://schemas.microsoft.com/office/drawing/2014/main" id="{A1E790C6-FA4A-2D48-BEBE-58F7398DE861}"/>
              </a:ext>
            </a:extLst>
          </p:cNvPr>
          <p:cNvSpPr/>
          <p:nvPr/>
        </p:nvSpPr>
        <p:spPr>
          <a:xfrm rot="16200000">
            <a:off x="1317926" y="2660121"/>
            <a:ext cx="576035" cy="543625"/>
          </a:xfrm>
          <a:prstGeom prst="rightArrow">
            <a:avLst>
              <a:gd name="adj1" fmla="val 47719"/>
              <a:gd name="adj2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E613F-68EE-8042-A8CA-3725D1B7F091}"/>
              </a:ext>
            </a:extLst>
          </p:cNvPr>
          <p:cNvSpPr txBox="1"/>
          <p:nvPr/>
        </p:nvSpPr>
        <p:spPr>
          <a:xfrm>
            <a:off x="1863141" y="2694239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170D8AF-93B7-1147-8467-7419F7962A7F}"/>
                  </a:ext>
                </a:extLst>
              </p:cNvPr>
              <p:cNvSpPr/>
              <p:nvPr/>
            </p:nvSpPr>
            <p:spPr>
              <a:xfrm>
                <a:off x="1679357" y="3212846"/>
                <a:ext cx="481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170D8AF-93B7-1147-8467-7419F7962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357" y="3212846"/>
                <a:ext cx="481286" cy="369332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7DB746D-9EA7-334C-8113-A1F21F247911}"/>
              </a:ext>
            </a:extLst>
          </p:cNvPr>
          <p:cNvCxnSpPr>
            <a:cxnSpLocks/>
          </p:cNvCxnSpPr>
          <p:nvPr/>
        </p:nvCxnSpPr>
        <p:spPr>
          <a:xfrm flipH="1">
            <a:off x="1550360" y="3835327"/>
            <a:ext cx="64674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C260C9-BAF8-F742-B514-B18ACA00D9CB}"/>
                  </a:ext>
                </a:extLst>
              </p:cNvPr>
              <p:cNvSpPr/>
              <p:nvPr/>
            </p:nvSpPr>
            <p:spPr>
              <a:xfrm>
                <a:off x="1666217" y="3502171"/>
                <a:ext cx="473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C260C9-BAF8-F742-B514-B18ACA00D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17" y="3502171"/>
                <a:ext cx="47352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097DCDEF-F5E9-3742-BD22-05ACD7EA8D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9888" y="2584709"/>
            <a:ext cx="2744475" cy="2543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7F054B6-7348-FC4F-AF28-C2F926C82E9E}"/>
                  </a:ext>
                </a:extLst>
              </p:cNvPr>
              <p:cNvSpPr txBox="1"/>
              <p:nvPr/>
            </p:nvSpPr>
            <p:spPr>
              <a:xfrm>
                <a:off x="3066972" y="5532665"/>
                <a:ext cx="60770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VAE uses an additional cost term that tries to keep the parameters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i.e. keep the sampling distributions standar</a:t>
                </a:r>
                <a:r>
                  <a:rPr lang="en-US" sz="2400" dirty="0"/>
                  <a:t>d normal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7F054B6-7348-FC4F-AF28-C2F926C82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972" y="5532665"/>
                <a:ext cx="6077028" cy="1200329"/>
              </a:xfrm>
              <a:prstGeom prst="rect">
                <a:avLst/>
              </a:prstGeom>
              <a:blipFill>
                <a:blip r:embed="rId21"/>
                <a:stretch>
                  <a:fillRect l="-1458" t="-4211" r="-104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612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Beta-VAE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239AF2-DCA1-D246-A0B7-590A7EC0D9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93"/>
          <a:stretch/>
        </p:blipFill>
        <p:spPr>
          <a:xfrm>
            <a:off x="0" y="1238172"/>
            <a:ext cx="2972981" cy="221786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0E36BF-98FD-5149-9057-3BD6B3976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07" b="31776"/>
          <a:stretch/>
        </p:blipFill>
        <p:spPr>
          <a:xfrm>
            <a:off x="3080650" y="1453936"/>
            <a:ext cx="2972981" cy="19960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DBA0EB4-21EF-BC46-98B1-7B4F8FEB0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13"/>
          <a:stretch/>
        </p:blipFill>
        <p:spPr>
          <a:xfrm>
            <a:off x="6053631" y="1495305"/>
            <a:ext cx="2972981" cy="1951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559E9-5E73-7340-A2D4-08327169B750}"/>
              </a:ext>
            </a:extLst>
          </p:cNvPr>
          <p:cNvSpPr txBox="1"/>
          <p:nvPr/>
        </p:nvSpPr>
        <p:spPr>
          <a:xfrm>
            <a:off x="295203" y="3446311"/>
            <a:ext cx="4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7D9C8-9BDA-9E45-8409-1E5A93F82E23}"/>
              </a:ext>
            </a:extLst>
          </p:cNvPr>
          <p:cNvSpPr txBox="1"/>
          <p:nvPr/>
        </p:nvSpPr>
        <p:spPr>
          <a:xfrm>
            <a:off x="2332200" y="3446311"/>
            <a:ext cx="6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right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0767CE-13B4-C243-9095-F5F2C84CCD86}"/>
              </a:ext>
            </a:extLst>
          </p:cNvPr>
          <p:cNvSpPr txBox="1"/>
          <p:nvPr/>
        </p:nvSpPr>
        <p:spPr>
          <a:xfrm>
            <a:off x="3387069" y="3436583"/>
            <a:ext cx="78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smiley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23676A2-D0F3-B142-9C31-57B5E3421EA9}"/>
              </a:ext>
            </a:extLst>
          </p:cNvPr>
          <p:cNvCxnSpPr>
            <a:cxnSpLocks/>
          </p:cNvCxnSpPr>
          <p:nvPr/>
        </p:nvCxnSpPr>
        <p:spPr>
          <a:xfrm flipH="1">
            <a:off x="4147355" y="3626029"/>
            <a:ext cx="4195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F993C1-BBBB-CD4B-8422-C5AF34F7CA29}"/>
                  </a:ext>
                </a:extLst>
              </p:cNvPr>
              <p:cNvSpPr txBox="1"/>
              <p:nvPr/>
            </p:nvSpPr>
            <p:spPr>
              <a:xfrm>
                <a:off x="4536216" y="3463293"/>
                <a:ext cx="379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F993C1-BBBB-CD4B-8422-C5AF34F7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216" y="3463293"/>
                <a:ext cx="3794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B505925-6738-2443-9845-93B8A0D0DE44}"/>
              </a:ext>
            </a:extLst>
          </p:cNvPr>
          <p:cNvCxnSpPr>
            <a:cxnSpLocks/>
          </p:cNvCxnSpPr>
          <p:nvPr/>
        </p:nvCxnSpPr>
        <p:spPr>
          <a:xfrm>
            <a:off x="4836053" y="3632601"/>
            <a:ext cx="3909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FD1088D-77C6-FF4B-BA8D-AFBF19E1BAC5}"/>
              </a:ext>
            </a:extLst>
          </p:cNvPr>
          <p:cNvSpPr txBox="1"/>
          <p:nvPr/>
        </p:nvSpPr>
        <p:spPr>
          <a:xfrm>
            <a:off x="5236865" y="3431635"/>
            <a:ext cx="83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frowny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8B4B60-2AF8-174A-8CCC-B2C8689CE1AD}"/>
              </a:ext>
            </a:extLst>
          </p:cNvPr>
          <p:cNvCxnSpPr>
            <a:cxnSpLocks/>
          </p:cNvCxnSpPr>
          <p:nvPr/>
        </p:nvCxnSpPr>
        <p:spPr>
          <a:xfrm flipH="1">
            <a:off x="957419" y="3626029"/>
            <a:ext cx="4195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B01A0F2-DAFD-D947-8E48-242298399BDD}"/>
                  </a:ext>
                </a:extLst>
              </p:cNvPr>
              <p:cNvSpPr txBox="1"/>
              <p:nvPr/>
            </p:nvSpPr>
            <p:spPr>
              <a:xfrm>
                <a:off x="1443557" y="3463293"/>
                <a:ext cx="379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B01A0F2-DAFD-D947-8E48-242298399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557" y="3463293"/>
                <a:ext cx="3794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23E5AD7-2407-1A4D-AA7C-8F61A5ABBBFD}"/>
              </a:ext>
            </a:extLst>
          </p:cNvPr>
          <p:cNvCxnSpPr>
            <a:cxnSpLocks/>
          </p:cNvCxnSpPr>
          <p:nvPr/>
        </p:nvCxnSpPr>
        <p:spPr>
          <a:xfrm>
            <a:off x="1869854" y="3632601"/>
            <a:ext cx="3909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23EF40A-2400-5646-BFFC-075D533E2462}"/>
              </a:ext>
            </a:extLst>
          </p:cNvPr>
          <p:cNvSpPr txBox="1"/>
          <p:nvPr/>
        </p:nvSpPr>
        <p:spPr>
          <a:xfrm>
            <a:off x="6379328" y="344631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baldy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2C71236-6C71-1F40-B3A4-950747223B33}"/>
              </a:ext>
            </a:extLst>
          </p:cNvPr>
          <p:cNvCxnSpPr>
            <a:cxnSpLocks/>
          </p:cNvCxnSpPr>
          <p:nvPr/>
        </p:nvCxnSpPr>
        <p:spPr>
          <a:xfrm flipH="1">
            <a:off x="7096268" y="3635757"/>
            <a:ext cx="4195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EE08865-E1B7-7342-9121-54F5162903E1}"/>
                  </a:ext>
                </a:extLst>
              </p:cNvPr>
              <p:cNvSpPr txBox="1"/>
              <p:nvPr/>
            </p:nvSpPr>
            <p:spPr>
              <a:xfrm>
                <a:off x="7485129" y="3473021"/>
                <a:ext cx="379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EE08865-E1B7-7342-9121-54F51629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129" y="3473021"/>
                <a:ext cx="3794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F677276-4437-6E45-A7EB-66E6C7E0C745}"/>
              </a:ext>
            </a:extLst>
          </p:cNvPr>
          <p:cNvCxnSpPr>
            <a:cxnSpLocks/>
          </p:cNvCxnSpPr>
          <p:nvPr/>
        </p:nvCxnSpPr>
        <p:spPr>
          <a:xfrm>
            <a:off x="7784966" y="3642329"/>
            <a:ext cx="3909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B9873FF-B9BE-5142-9BFF-6E7FC9E28DC2}"/>
              </a:ext>
            </a:extLst>
          </p:cNvPr>
          <p:cNvSpPr txBox="1"/>
          <p:nvPr/>
        </p:nvSpPr>
        <p:spPr>
          <a:xfrm>
            <a:off x="8243839" y="3441363"/>
            <a:ext cx="72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fringy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324EA1-F2CB-DB4A-9832-992CB717A5E8}"/>
                  </a:ext>
                </a:extLst>
              </p:cNvPr>
              <p:cNvSpPr txBox="1"/>
              <p:nvPr/>
            </p:nvSpPr>
            <p:spPr>
              <a:xfrm>
                <a:off x="302300" y="4015210"/>
                <a:ext cx="851096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The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/>
                  <a:t>-VAE simply places a stronger constraint on the latent bottleneck relative to reconstruction error</a:t>
                </a:r>
              </a:p>
              <a:p>
                <a:endParaRPr lang="en-GB" sz="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GB" sz="2800" dirty="0">
                    <a:solidFill>
                      <a:schemeClr val="bg1">
                        <a:lumMod val="50000"/>
                      </a:schemeClr>
                    </a:solidFill>
                  </a:rPr>
                  <a:t>One could argue that this network has learned visual “concepts” pertaining to faces and other objects</a:t>
                </a:r>
                <a:endParaRPr lang="en-GB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324EA1-F2CB-DB4A-9832-992CB717A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0" y="4015210"/>
                <a:ext cx="8510960" cy="1938992"/>
              </a:xfrm>
              <a:prstGeom prst="rect">
                <a:avLst/>
              </a:prstGeom>
              <a:blipFill>
                <a:blip r:embed="rId8"/>
                <a:stretch>
                  <a:fillRect l="-1642" t="-259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609698DD-4337-6046-944B-4DAEDD816859}"/>
              </a:ext>
            </a:extLst>
          </p:cNvPr>
          <p:cNvSpPr txBox="1"/>
          <p:nvPr/>
        </p:nvSpPr>
        <p:spPr>
          <a:xfrm>
            <a:off x="6966199" y="6409009"/>
            <a:ext cx="2211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Higgins et al 2017</a:t>
            </a:r>
          </a:p>
        </p:txBody>
      </p:sp>
    </p:spTree>
    <p:extLst>
      <p:ext uri="{BB962C8B-B14F-4D97-AF65-F5344CB8AC3E}">
        <p14:creationId xmlns:p14="http://schemas.microsoft.com/office/powerpoint/2010/main" val="333605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53D9-FE71-8EDA-19F8-47DB6D64A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E927393-CB42-3345-6980-546F25E1D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1A0588-FA98-ED40-24F5-F801DB657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Generative Adversarial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4AE8C-8235-A32F-3DAB-9503CE4A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8AFF6DB-B662-DE2F-F9BD-80635B618C82}"/>
              </a:ext>
            </a:extLst>
          </p:cNvPr>
          <p:cNvSpPr txBox="1"/>
          <p:nvPr/>
        </p:nvSpPr>
        <p:spPr>
          <a:xfrm>
            <a:off x="259007" y="5663824"/>
            <a:ext cx="8248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person does not exist! </a:t>
            </a:r>
            <a:br>
              <a:rPr lang="en-US" sz="2200" dirty="0"/>
            </a:br>
            <a:r>
              <a:rPr lang="en-US" sz="2200" dirty="0"/>
              <a:t>AI-generated photos now indistinguishable from real photos</a:t>
            </a:r>
          </a:p>
        </p:txBody>
      </p:sp>
      <p:pic>
        <p:nvPicPr>
          <p:cNvPr id="3" name="Picture 2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5D8B43AA-1351-2948-59D9-69E0DDAC8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15" y="1238329"/>
            <a:ext cx="8835298" cy="442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3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Object understanding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E4A4A1C-115B-774F-8BB6-447E559E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23" y="1393652"/>
            <a:ext cx="3322819" cy="221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95A9E38-CA9C-9C46-8594-F0E20AF2E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39" y="2053214"/>
            <a:ext cx="1194070" cy="119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3BEA20-BAED-304C-A02E-BA4FD44831EE}"/>
              </a:ext>
            </a:extLst>
          </p:cNvPr>
          <p:cNvSpPr txBox="1"/>
          <p:nvPr/>
        </p:nvSpPr>
        <p:spPr>
          <a:xfrm>
            <a:off x="4688720" y="1393652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is a thing</a:t>
            </a:r>
          </a:p>
        </p:txBody>
      </p:sp>
      <p:pic>
        <p:nvPicPr>
          <p:cNvPr id="1030" name="Picture 6" descr="Image result for cube">
            <a:extLst>
              <a:ext uri="{FF2B5EF4-FFF2-40B4-BE49-F238E27FC236}">
                <a16:creationId xmlns:a16="http://schemas.microsoft.com/office/drawing/2014/main" id="{9F1C6023-BB39-B243-913A-4A1367510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13" y="2211561"/>
            <a:ext cx="811178" cy="7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02CBAC-D53C-5948-8031-DC73E5B35862}"/>
              </a:ext>
            </a:extLst>
          </p:cNvPr>
          <p:cNvSpPr txBox="1"/>
          <p:nvPr/>
        </p:nvSpPr>
        <p:spPr>
          <a:xfrm>
            <a:off x="7128716" y="228070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1032" name="Picture 8" descr="Image result for red paint">
            <a:extLst>
              <a:ext uri="{FF2B5EF4-FFF2-40B4-BE49-F238E27FC236}">
                <a16:creationId xmlns:a16="http://schemas.microsoft.com/office/drawing/2014/main" id="{A808452C-3B3E-B245-BDAB-B25519D06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99410">
            <a:off x="7458962" y="2373441"/>
            <a:ext cx="892333" cy="34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701F60-58CB-8F4D-8E81-889752FA6980}"/>
              </a:ext>
            </a:extLst>
          </p:cNvPr>
          <p:cNvSpPr txBox="1"/>
          <p:nvPr/>
        </p:nvSpPr>
        <p:spPr>
          <a:xfrm>
            <a:off x="6202599" y="3013696"/>
            <a:ext cx="2272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shape       </a:t>
            </a:r>
            <a:r>
              <a:rPr lang="en-US" sz="2400" dirty="0" err="1"/>
              <a:t>colour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AA967-A8AE-6F42-B816-028FFFD404D5}"/>
              </a:ext>
            </a:extLst>
          </p:cNvPr>
          <p:cNvSpPr/>
          <p:nvPr/>
        </p:nvSpPr>
        <p:spPr>
          <a:xfrm>
            <a:off x="130373" y="4074771"/>
            <a:ext cx="888325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Young infants understand that objects are distinct from the background, can be occluded or hidden, are solid, have immutable properties like shape and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colour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etc.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Object understanding is more than just assigning a category label. </a:t>
            </a:r>
            <a:r>
              <a:rPr lang="en-US" sz="2800" dirty="0"/>
              <a:t>Infants must learn that an object is a “thing”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E0156-E264-8840-8D91-063F09DB272C}"/>
              </a:ext>
            </a:extLst>
          </p:cNvPr>
          <p:cNvSpPr/>
          <p:nvPr/>
        </p:nvSpPr>
        <p:spPr>
          <a:xfrm>
            <a:off x="5679260" y="2325899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CD1D9-EE56-2843-B42C-99C6A66F345C}"/>
              </a:ext>
            </a:extLst>
          </p:cNvPr>
          <p:cNvSpPr/>
          <p:nvPr/>
        </p:nvSpPr>
        <p:spPr>
          <a:xfrm>
            <a:off x="4619106" y="3013696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object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1F045-C768-8749-941A-04D0FA18D73C}"/>
              </a:ext>
            </a:extLst>
          </p:cNvPr>
          <p:cNvCxnSpPr>
            <a:cxnSpLocks/>
          </p:cNvCxnSpPr>
          <p:nvPr/>
        </p:nvCxnSpPr>
        <p:spPr>
          <a:xfrm flipH="1">
            <a:off x="5327713" y="1833622"/>
            <a:ext cx="311809" cy="3945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65D5031-94E7-9A45-AEDF-3FBEC04B0DF5}"/>
              </a:ext>
            </a:extLst>
          </p:cNvPr>
          <p:cNvSpPr/>
          <p:nvPr/>
        </p:nvSpPr>
        <p:spPr>
          <a:xfrm>
            <a:off x="1638300" y="2322694"/>
            <a:ext cx="457200" cy="61629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6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7597A-53E5-4700-EBD5-E03BB9D0A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67E3D017-9382-1249-8941-269AEDF8F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 dirty="0">
              <a:latin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2A9A04-43B1-4454-E3F2-7C4799F0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9C5CC5D-9771-3E53-5D72-387F84283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Language modelling</a:t>
            </a:r>
          </a:p>
        </p:txBody>
      </p:sp>
      <p:pic>
        <p:nvPicPr>
          <p:cNvPr id="6" name="Picture 5" descr="A screenshot of a text&#10;&#10;Description automatically generated">
            <a:extLst>
              <a:ext uri="{FF2B5EF4-FFF2-40B4-BE49-F238E27FC236}">
                <a16:creationId xmlns:a16="http://schemas.microsoft.com/office/drawing/2014/main" id="{C5BA8AFF-C3F8-C22C-69C1-F1412EF3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0" y="1905471"/>
            <a:ext cx="4217647" cy="2844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C8E24-B89C-1F44-3247-2D576ADE7783}"/>
              </a:ext>
            </a:extLst>
          </p:cNvPr>
          <p:cNvSpPr txBox="1"/>
          <p:nvPr/>
        </p:nvSpPr>
        <p:spPr>
          <a:xfrm>
            <a:off x="1816784" y="1484064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F4C1B8E-5079-683B-212E-D8B984D99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779" y="1996344"/>
            <a:ext cx="3765550" cy="2662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CB0F5D-88AF-0BEA-97A7-F4562CDFCEB0}"/>
              </a:ext>
            </a:extLst>
          </p:cNvPr>
          <p:cNvSpPr txBox="1"/>
          <p:nvPr/>
        </p:nvSpPr>
        <p:spPr>
          <a:xfrm>
            <a:off x="6372612" y="1484064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ChatGPT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7CA39-77B4-5CEA-7A75-20EB211E2C65}"/>
              </a:ext>
            </a:extLst>
          </p:cNvPr>
          <p:cNvSpPr txBox="1"/>
          <p:nvPr/>
        </p:nvSpPr>
        <p:spPr>
          <a:xfrm>
            <a:off x="1816784" y="5125683"/>
            <a:ext cx="61553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language is a generative problem…</a:t>
            </a:r>
          </a:p>
          <a:p>
            <a:pPr algn="ctr"/>
            <a:r>
              <a:rPr lang="en-US" sz="2800" dirty="0"/>
              <a:t>(c.f. Chomsky’s ”generative grammar”)</a:t>
            </a:r>
          </a:p>
        </p:txBody>
      </p:sp>
      <p:pic>
        <p:nvPicPr>
          <p:cNvPr id="7170" name="Picture 2" descr="Micha Heilbron">
            <a:extLst>
              <a:ext uri="{FF2B5EF4-FFF2-40B4-BE49-F238E27FC236}">
                <a16:creationId xmlns:a16="http://schemas.microsoft.com/office/drawing/2014/main" id="{BD676068-6166-01C0-0D58-387AF54AC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653" y="1942"/>
            <a:ext cx="897170" cy="106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81B599-6733-6DA9-EAE4-69C2C508FCF1}"/>
              </a:ext>
            </a:extLst>
          </p:cNvPr>
          <p:cNvSpPr txBox="1"/>
          <p:nvPr/>
        </p:nvSpPr>
        <p:spPr>
          <a:xfrm>
            <a:off x="6910422" y="154491"/>
            <a:ext cx="105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 Heilbron</a:t>
            </a:r>
          </a:p>
        </p:txBody>
      </p:sp>
    </p:spTree>
    <p:extLst>
      <p:ext uri="{BB962C8B-B14F-4D97-AF65-F5344CB8AC3E}">
        <p14:creationId xmlns:p14="http://schemas.microsoft.com/office/powerpoint/2010/main" val="2973001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CB0D9-49A6-B02F-1DF4-C3012081F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9B5CEBEB-F933-22F1-0CCE-7D9B0B8EA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5E478-92F0-C93A-43B2-E0741EF0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292448E-2AA9-6C32-8602-F0C0B2C83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Language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6C080-2CBB-CF24-46D0-55BE694460CC}"/>
              </a:ext>
            </a:extLst>
          </p:cNvPr>
          <p:cNvSpPr txBox="1"/>
          <p:nvPr/>
        </p:nvSpPr>
        <p:spPr>
          <a:xfrm>
            <a:off x="2123523" y="1240305"/>
            <a:ext cx="5987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Ada Lovelace was an English _________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4A5CA310-AE1C-F51F-0FBB-A5577D5AAFBC}"/>
              </a:ext>
            </a:extLst>
          </p:cNvPr>
          <p:cNvSpPr/>
          <p:nvPr/>
        </p:nvSpPr>
        <p:spPr>
          <a:xfrm>
            <a:off x="4393095" y="1938132"/>
            <a:ext cx="536713" cy="715617"/>
          </a:xfrm>
          <a:prstGeom prst="downArrow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black and white diagram&#10;&#10;Description automatically generated">
            <a:extLst>
              <a:ext uri="{FF2B5EF4-FFF2-40B4-BE49-F238E27FC236}">
                <a16:creationId xmlns:a16="http://schemas.microsoft.com/office/drawing/2014/main" id="{A4881607-5F37-4CC8-FBD2-2FA7B96F5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38" y="2728252"/>
            <a:ext cx="1458567" cy="1372769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1CDF1E23-A420-D78A-8C2E-C18BF3F5F40B}"/>
              </a:ext>
            </a:extLst>
          </p:cNvPr>
          <p:cNvSpPr/>
          <p:nvPr/>
        </p:nvSpPr>
        <p:spPr>
          <a:xfrm>
            <a:off x="4393095" y="4035872"/>
            <a:ext cx="536713" cy="715617"/>
          </a:xfrm>
          <a:prstGeom prst="downArrow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CEBEF-B03D-E5A9-2E63-BC7D6384B587}"/>
              </a:ext>
            </a:extLst>
          </p:cNvPr>
          <p:cNvSpPr txBox="1"/>
          <p:nvPr/>
        </p:nvSpPr>
        <p:spPr>
          <a:xfrm>
            <a:off x="2849059" y="4852099"/>
            <a:ext cx="23789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breakfast</a:t>
            </a:r>
          </a:p>
          <a:p>
            <a:pPr algn="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mathematician</a:t>
            </a:r>
          </a:p>
          <a:p>
            <a:pPr algn="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rose</a:t>
            </a:r>
          </a:p>
          <a:p>
            <a:pPr algn="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table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244DE2-AC0B-6D32-878D-F2E31EB51DD0}"/>
              </a:ext>
            </a:extLst>
          </p:cNvPr>
          <p:cNvSpPr/>
          <p:nvPr/>
        </p:nvSpPr>
        <p:spPr>
          <a:xfrm>
            <a:off x="5257798" y="4989445"/>
            <a:ext cx="636104" cy="278295"/>
          </a:xfrm>
          <a:prstGeom prst="rect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DE97C5-30B3-08D0-5A1F-0C5FAC004155}"/>
              </a:ext>
            </a:extLst>
          </p:cNvPr>
          <p:cNvSpPr/>
          <p:nvPr/>
        </p:nvSpPr>
        <p:spPr>
          <a:xfrm>
            <a:off x="5257798" y="5415371"/>
            <a:ext cx="1192697" cy="278295"/>
          </a:xfrm>
          <a:prstGeom prst="rect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0984A7-3774-174A-8337-96097D06A0FE}"/>
              </a:ext>
            </a:extLst>
          </p:cNvPr>
          <p:cNvSpPr/>
          <p:nvPr/>
        </p:nvSpPr>
        <p:spPr>
          <a:xfrm>
            <a:off x="5257798" y="5841297"/>
            <a:ext cx="1033670" cy="278295"/>
          </a:xfrm>
          <a:prstGeom prst="rect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BBA6D-977D-FD31-F210-636B3388AA48}"/>
              </a:ext>
            </a:extLst>
          </p:cNvPr>
          <p:cNvSpPr/>
          <p:nvPr/>
        </p:nvSpPr>
        <p:spPr>
          <a:xfrm>
            <a:off x="5257798" y="6267222"/>
            <a:ext cx="218660" cy="278295"/>
          </a:xfrm>
          <a:prstGeom prst="rect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87B0EB-5563-3E57-1226-D502F7BBC579}"/>
              </a:ext>
            </a:extLst>
          </p:cNvPr>
          <p:cNvSpPr/>
          <p:nvPr/>
        </p:nvSpPr>
        <p:spPr>
          <a:xfrm>
            <a:off x="1948069" y="1198771"/>
            <a:ext cx="6291470" cy="771840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78FAD7C-A54E-5172-1232-CB1B05412CCA}"/>
              </a:ext>
            </a:extLst>
          </p:cNvPr>
          <p:cNvSpPr/>
          <p:nvPr/>
        </p:nvSpPr>
        <p:spPr>
          <a:xfrm>
            <a:off x="3627784" y="2722194"/>
            <a:ext cx="2166730" cy="1292580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28C3765-0F6F-D10C-72B3-7A1DDADB8C35}"/>
              </a:ext>
            </a:extLst>
          </p:cNvPr>
          <p:cNvSpPr/>
          <p:nvPr/>
        </p:nvSpPr>
        <p:spPr>
          <a:xfrm>
            <a:off x="2663686" y="4794281"/>
            <a:ext cx="4204252" cy="1894756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309CD7-5F6B-A91B-8510-34EC85677719}"/>
              </a:ext>
            </a:extLst>
          </p:cNvPr>
          <p:cNvSpPr txBox="1"/>
          <p:nvPr/>
        </p:nvSpPr>
        <p:spPr>
          <a:xfrm>
            <a:off x="434957" y="1280062"/>
            <a:ext cx="127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B1D4CB-E7F5-8378-2ABE-746613FC6C31}"/>
              </a:ext>
            </a:extLst>
          </p:cNvPr>
          <p:cNvSpPr txBox="1"/>
          <p:nvPr/>
        </p:nvSpPr>
        <p:spPr>
          <a:xfrm>
            <a:off x="434957" y="2890484"/>
            <a:ext cx="2924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</a:t>
            </a:r>
          </a:p>
          <a:p>
            <a:r>
              <a:rPr lang="en-US" sz="2800" dirty="0"/>
              <a:t>(neural network)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C1ED9B-7A12-17B0-109F-507FE7E32CEA}"/>
              </a:ext>
            </a:extLst>
          </p:cNvPr>
          <p:cNvSpPr txBox="1"/>
          <p:nvPr/>
        </p:nvSpPr>
        <p:spPr>
          <a:xfrm>
            <a:off x="434957" y="5001168"/>
            <a:ext cx="2924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token</a:t>
            </a:r>
          </a:p>
          <a:p>
            <a:r>
              <a:rPr lang="en-US" sz="2800" dirty="0"/>
              <a:t>probabilities</a:t>
            </a:r>
            <a:br>
              <a:rPr lang="en-US" sz="2800" dirty="0"/>
            </a:br>
            <a:r>
              <a:rPr lang="en-US" sz="2800" dirty="0"/>
              <a:t>(perplexity) </a:t>
            </a:r>
          </a:p>
        </p:txBody>
      </p:sp>
    </p:spTree>
    <p:extLst>
      <p:ext uri="{BB962C8B-B14F-4D97-AF65-F5344CB8AC3E}">
        <p14:creationId xmlns:p14="http://schemas.microsoft.com/office/powerpoint/2010/main" val="312467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C3FD-63DF-E939-50C0-2A529D54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A40682E-F0B7-AEA6-760A-C2EB32296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9B50D3-8916-9044-F34A-A14A4153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D70736F-632A-E318-5DD3-5A19279B9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The transformer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AACB8-83EF-DEE2-FD31-385F28B2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" y="1290192"/>
            <a:ext cx="6698974" cy="3963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62A26C-51DC-5948-3A05-F51FCB71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7" y="5721265"/>
            <a:ext cx="7246215" cy="749968"/>
          </a:xfrm>
          <a:prstGeom prst="rect">
            <a:avLst/>
          </a:prstGeom>
        </p:spPr>
      </p:pic>
      <p:pic>
        <p:nvPicPr>
          <p:cNvPr id="11" name="Picture 10" descr="A blue surface with white spots&#10;&#10;Description automatically generated with medium confidence">
            <a:extLst>
              <a:ext uri="{FF2B5EF4-FFF2-40B4-BE49-F238E27FC236}">
                <a16:creationId xmlns:a16="http://schemas.microsoft.com/office/drawing/2014/main" id="{983C7068-40ED-7448-1A68-5F2A3C0DC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928" y="2203094"/>
            <a:ext cx="1242393" cy="487762"/>
          </a:xfrm>
          <a:prstGeom prst="rect">
            <a:avLst/>
          </a:prstGeom>
        </p:spPr>
      </p:pic>
      <p:pic>
        <p:nvPicPr>
          <p:cNvPr id="15" name="Picture 14" descr="A blue surface with white spots&#10;&#10;Description automatically generated with medium confidence">
            <a:extLst>
              <a:ext uri="{FF2B5EF4-FFF2-40B4-BE49-F238E27FC236}">
                <a16:creationId xmlns:a16="http://schemas.microsoft.com/office/drawing/2014/main" id="{2E9C7822-837B-1F76-8AB9-46CA83470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927" y="3514505"/>
            <a:ext cx="1242393" cy="487762"/>
          </a:xfrm>
          <a:prstGeom prst="rect">
            <a:avLst/>
          </a:prstGeom>
        </p:spPr>
      </p:pic>
      <p:pic>
        <p:nvPicPr>
          <p:cNvPr id="16" name="Picture 15" descr="A blue surface with white spots&#10;&#10;Description automatically generated with medium confidence">
            <a:extLst>
              <a:ext uri="{FF2B5EF4-FFF2-40B4-BE49-F238E27FC236}">
                <a16:creationId xmlns:a16="http://schemas.microsoft.com/office/drawing/2014/main" id="{9F415319-A867-2423-69DB-25776BC40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927" y="4787752"/>
            <a:ext cx="1242393" cy="35201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259951B-6728-014B-3481-6FA37B2D884D}"/>
              </a:ext>
            </a:extLst>
          </p:cNvPr>
          <p:cNvGrpSpPr/>
          <p:nvPr/>
        </p:nvGrpSpPr>
        <p:grpSpPr>
          <a:xfrm>
            <a:off x="1351597" y="2217557"/>
            <a:ext cx="1569724" cy="2922206"/>
            <a:chOff x="1351597" y="2217557"/>
            <a:chExt cx="1569724" cy="2922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9D0B82-EC84-2010-AE98-517A402D9985}"/>
                    </a:ext>
                  </a:extLst>
                </p:cNvPr>
                <p:cNvSpPr txBox="1"/>
                <p:nvPr/>
              </p:nvSpPr>
              <p:spPr>
                <a:xfrm>
                  <a:off x="1375995" y="2217557"/>
                  <a:ext cx="1520929" cy="388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9D0B82-EC84-2010-AE98-517A402D9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995" y="2217557"/>
                  <a:ext cx="1520929" cy="388889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EFCBF7-09F0-617C-5228-5C7A7DF81426}"/>
                    </a:ext>
                  </a:extLst>
                </p:cNvPr>
                <p:cNvSpPr txBox="1"/>
                <p:nvPr/>
              </p:nvSpPr>
              <p:spPr>
                <a:xfrm>
                  <a:off x="1351597" y="3480785"/>
                  <a:ext cx="15697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EFCBF7-09F0-617C-5228-5C7A7DF814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597" y="3480785"/>
                  <a:ext cx="156972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B6D8D-5889-362F-D874-146EAA161147}"/>
                    </a:ext>
                  </a:extLst>
                </p:cNvPr>
                <p:cNvSpPr txBox="1"/>
                <p:nvPr/>
              </p:nvSpPr>
              <p:spPr>
                <a:xfrm>
                  <a:off x="1378624" y="4770431"/>
                  <a:ext cx="15156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6B6D8D-5889-362F-D874-146EAA161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624" y="4770431"/>
                  <a:ext cx="151567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F36CE0-3854-3790-1603-FB778EC48936}"/>
                  </a:ext>
                </a:extLst>
              </p:cNvPr>
              <p:cNvSpPr txBox="1"/>
              <p:nvPr/>
            </p:nvSpPr>
            <p:spPr>
              <a:xfrm>
                <a:off x="3170189" y="3296721"/>
                <a:ext cx="17095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encodes the self-similarity of each index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F36CE0-3854-3790-1603-FB778EC4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189" y="3296721"/>
                <a:ext cx="1709531" cy="923330"/>
              </a:xfrm>
              <a:prstGeom prst="rect">
                <a:avLst/>
              </a:prstGeom>
              <a:blipFill>
                <a:blip r:embed="rId9"/>
                <a:stretch>
                  <a:fillRect l="-2963" t="-2703" r="-370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81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2B3F-8CB0-50DE-DC90-EDB742F53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63729D0A-CA0D-862D-CA62-793DEC009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1F630-78FE-DC28-EFDD-20FF0437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2D12BB88-5B13-87C4-77AD-5F11993EB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The transformer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AE1E84-54A1-005C-D053-3959517F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043"/>
          <a:stretch/>
        </p:blipFill>
        <p:spPr>
          <a:xfrm>
            <a:off x="218662" y="1201542"/>
            <a:ext cx="2988322" cy="4179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28307-154E-BD22-F420-F06BB8F7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054"/>
          <a:stretch/>
        </p:blipFill>
        <p:spPr>
          <a:xfrm>
            <a:off x="3223986" y="1185855"/>
            <a:ext cx="2511724" cy="4195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0F0CAD-C748-108C-5225-B7BD6B1E0228}"/>
              </a:ext>
            </a:extLst>
          </p:cNvPr>
          <p:cNvSpPr txBox="1"/>
          <p:nvPr/>
        </p:nvSpPr>
        <p:spPr>
          <a:xfrm>
            <a:off x="306157" y="5673238"/>
            <a:ext cx="83473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Transformers learn to ”attend” to relevant parts of the context to make a prediction about the next token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A7DA6-D406-69ED-F9F8-25CB90ED434A}"/>
              </a:ext>
            </a:extLst>
          </p:cNvPr>
          <p:cNvSpPr txBox="1"/>
          <p:nvPr/>
        </p:nvSpPr>
        <p:spPr>
          <a:xfrm>
            <a:off x="6179611" y="1481186"/>
            <a:ext cx="27457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Lines and shading show strength of self-attention to last word in sequence</a:t>
            </a:r>
          </a:p>
          <a:p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Note gender stereotyping!! Neural networks learn biases from training data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726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C95EA-2CB1-B2F0-1736-B6B90E8F9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04F143E-0F6E-BD54-3CC4-71647AAB7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E3277-1971-8478-E195-3D78F3B34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771D372C-6533-9F09-F0F2-A7303C0EF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885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In-context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C0150A-E0B4-B92C-26FE-B6BC9F437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4" y="1222402"/>
            <a:ext cx="7076661" cy="499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C5931-BB3D-A334-6E13-608693B14179}"/>
              </a:ext>
            </a:extLst>
          </p:cNvPr>
          <p:cNvSpPr/>
          <p:nvPr/>
        </p:nvSpPr>
        <p:spPr>
          <a:xfrm>
            <a:off x="6589643" y="1222402"/>
            <a:ext cx="1113183" cy="546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FBF39-C9F2-2A2C-F6C0-877A79787072}"/>
              </a:ext>
            </a:extLst>
          </p:cNvPr>
          <p:cNvSpPr txBox="1"/>
          <p:nvPr/>
        </p:nvSpPr>
        <p:spPr>
          <a:xfrm>
            <a:off x="5978386" y="4333459"/>
            <a:ext cx="3448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Models are now extremely good</a:t>
            </a:r>
          </a:p>
        </p:txBody>
      </p:sp>
    </p:spTree>
    <p:extLst>
      <p:ext uri="{BB962C8B-B14F-4D97-AF65-F5344CB8AC3E}">
        <p14:creationId xmlns:p14="http://schemas.microsoft.com/office/powerpoint/2010/main" val="4140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Unsupervised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A76D7F-00D0-9D4B-A110-4841D09F2B75}"/>
              </a:ext>
            </a:extLst>
          </p:cNvPr>
          <p:cNvGrpSpPr/>
          <p:nvPr/>
        </p:nvGrpSpPr>
        <p:grpSpPr>
          <a:xfrm>
            <a:off x="604299" y="1969861"/>
            <a:ext cx="1747065" cy="1924336"/>
            <a:chOff x="755979" y="1781921"/>
            <a:chExt cx="2346462" cy="2640548"/>
          </a:xfrm>
        </p:grpSpPr>
        <p:pic>
          <p:nvPicPr>
            <p:cNvPr id="11" name="Picture 6" descr="Image result for robot drawing with empty head">
              <a:extLst>
                <a:ext uri="{FF2B5EF4-FFF2-40B4-BE49-F238E27FC236}">
                  <a16:creationId xmlns:a16="http://schemas.microsoft.com/office/drawing/2014/main" id="{0FFCD44A-77E9-6B40-A154-4D5F474404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3" b="31940"/>
            <a:stretch/>
          </p:blipFill>
          <p:spPr bwMode="auto">
            <a:xfrm>
              <a:off x="755979" y="1781921"/>
              <a:ext cx="2346462" cy="2640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computer chip drawing">
              <a:extLst>
                <a:ext uri="{FF2B5EF4-FFF2-40B4-BE49-F238E27FC236}">
                  <a16:creationId xmlns:a16="http://schemas.microsoft.com/office/drawing/2014/main" id="{9EA09F5A-D95B-1040-BD01-DD386A30C0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08"/>
            <a:stretch/>
          </p:blipFill>
          <p:spPr bwMode="auto">
            <a:xfrm>
              <a:off x="1593476" y="1964376"/>
              <a:ext cx="676935" cy="825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6878868-09AF-B64E-A884-4325C714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309394" y="2276611"/>
            <a:ext cx="1004524" cy="979196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C9B4AE06-BDBC-E54B-8B66-E1835C2C8ADC}"/>
              </a:ext>
            </a:extLst>
          </p:cNvPr>
          <p:cNvSpPr/>
          <p:nvPr/>
        </p:nvSpPr>
        <p:spPr>
          <a:xfrm rot="10800000">
            <a:off x="2032743" y="2581425"/>
            <a:ext cx="1130860" cy="446665"/>
          </a:xfrm>
          <a:prstGeom prst="rightArrow">
            <a:avLst>
              <a:gd name="adj1" fmla="val 47719"/>
              <a:gd name="adj2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DDD8A-35DC-6F44-B2A4-5312296C970F}"/>
              </a:ext>
            </a:extLst>
          </p:cNvPr>
          <p:cNvSpPr txBox="1"/>
          <p:nvPr/>
        </p:nvSpPr>
        <p:spPr>
          <a:xfrm>
            <a:off x="3479032" y="3255807"/>
            <a:ext cx="66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2FD73E-982D-304D-8F30-17F846180C53}"/>
              </a:ext>
            </a:extLst>
          </p:cNvPr>
          <p:cNvSpPr txBox="1"/>
          <p:nvPr/>
        </p:nvSpPr>
        <p:spPr>
          <a:xfrm>
            <a:off x="1154935" y="3910197"/>
            <a:ext cx="653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agent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46DAE7-E48E-2544-9AE8-DDBA82A71221}"/>
              </a:ext>
            </a:extLst>
          </p:cNvPr>
          <p:cNvSpPr txBox="1"/>
          <p:nvPr/>
        </p:nvSpPr>
        <p:spPr>
          <a:xfrm>
            <a:off x="2108776" y="2615010"/>
            <a:ext cx="1244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sensory data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132597C-A66D-CF43-880A-2816A79F232F}"/>
              </a:ext>
            </a:extLst>
          </p:cNvPr>
          <p:cNvSpPr/>
          <p:nvPr/>
        </p:nvSpPr>
        <p:spPr>
          <a:xfrm>
            <a:off x="604299" y="1417706"/>
            <a:ext cx="4044642" cy="2911105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E61104-0415-DA4B-9FDB-67E7F164A463}"/>
              </a:ext>
            </a:extLst>
          </p:cNvPr>
          <p:cNvSpPr txBox="1"/>
          <p:nvPr/>
        </p:nvSpPr>
        <p:spPr>
          <a:xfrm>
            <a:off x="827941" y="1421287"/>
            <a:ext cx="317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unsupervised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BEEA1-F6C8-5649-9632-59478D3C14D3}"/>
              </a:ext>
            </a:extLst>
          </p:cNvPr>
          <p:cNvSpPr/>
          <p:nvPr/>
        </p:nvSpPr>
        <p:spPr>
          <a:xfrm>
            <a:off x="519437" y="4694004"/>
            <a:ext cx="82590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In unsupervised learning, the agent encodes and organizes knowledge about the world purely by receiving sensory inputs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2C3E9-A352-8E48-805F-41CDE3F1AB5B}"/>
              </a:ext>
            </a:extLst>
          </p:cNvPr>
          <p:cNvSpPr/>
          <p:nvPr/>
        </p:nvSpPr>
        <p:spPr>
          <a:xfrm>
            <a:off x="5002462" y="1287488"/>
            <a:ext cx="21498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to find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redescription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of the input data that is both compact and useful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behaviour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2426DCD-80CE-2D43-A210-29C114688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186" y="1528745"/>
            <a:ext cx="1916889" cy="1052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3ECEF6-E688-DA48-8CC1-921D0854A16A}"/>
                  </a:ext>
                </a:extLst>
              </p:cNvPr>
              <p:cNvSpPr/>
              <p:nvPr/>
            </p:nvSpPr>
            <p:spPr>
              <a:xfrm>
                <a:off x="4949809" y="2825048"/>
                <a:ext cx="3691306" cy="76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3ECEF6-E688-DA48-8CC1-921D0854A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809" y="2825048"/>
                <a:ext cx="3691306" cy="769313"/>
              </a:xfrm>
              <a:prstGeom prst="rect">
                <a:avLst/>
              </a:prstGeom>
              <a:blipFill>
                <a:blip r:embed="rId9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663C91-0663-6B45-BABC-06F8C3E8FA05}"/>
              </a:ext>
            </a:extLst>
          </p:cNvPr>
          <p:cNvCxnSpPr>
            <a:cxnSpLocks/>
          </p:cNvCxnSpPr>
          <p:nvPr/>
        </p:nvCxnSpPr>
        <p:spPr>
          <a:xfrm flipV="1">
            <a:off x="5776609" y="3372258"/>
            <a:ext cx="300775" cy="28233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C01D5D-3E90-5F49-BAC6-04BBB0136311}"/>
              </a:ext>
            </a:extLst>
          </p:cNvPr>
          <p:cNvSpPr txBox="1"/>
          <p:nvPr/>
        </p:nvSpPr>
        <p:spPr>
          <a:xfrm>
            <a:off x="5228823" y="3679364"/>
            <a:ext cx="1137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structure, </a:t>
            </a:r>
          </a:p>
          <a:p>
            <a:r>
              <a:rPr lang="en-US" sz="1200" dirty="0"/>
              <a:t>e.g. an image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40E16C-7D7A-1E43-98A3-420D7FBDC719}"/>
              </a:ext>
            </a:extLst>
          </p:cNvPr>
          <p:cNvSpPr txBox="1"/>
          <p:nvPr/>
        </p:nvSpPr>
        <p:spPr>
          <a:xfrm>
            <a:off x="6495464" y="3752038"/>
            <a:ext cx="899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parameters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E1D53-AEED-CB44-B28C-885A22E9BD6E}"/>
              </a:ext>
            </a:extLst>
          </p:cNvPr>
          <p:cNvCxnSpPr>
            <a:cxnSpLocks/>
          </p:cNvCxnSpPr>
          <p:nvPr/>
        </p:nvCxnSpPr>
        <p:spPr>
          <a:xfrm flipV="1">
            <a:off x="6946517" y="3368670"/>
            <a:ext cx="163897" cy="3106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2814B4-9D1E-9740-B59E-B669437AB686}"/>
              </a:ext>
            </a:extLst>
          </p:cNvPr>
          <p:cNvCxnSpPr>
            <a:cxnSpLocks/>
          </p:cNvCxnSpPr>
          <p:nvPr/>
        </p:nvCxnSpPr>
        <p:spPr>
          <a:xfrm flipH="1" flipV="1">
            <a:off x="7295537" y="3354969"/>
            <a:ext cx="231489" cy="3169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28C1CFD-6F1D-5144-956A-A2032C4FFCDF}"/>
              </a:ext>
            </a:extLst>
          </p:cNvPr>
          <p:cNvSpPr txBox="1"/>
          <p:nvPr/>
        </p:nvSpPr>
        <p:spPr>
          <a:xfrm>
            <a:off x="7465352" y="3654593"/>
            <a:ext cx="119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components or basis functions</a:t>
            </a:r>
          </a:p>
        </p:txBody>
      </p:sp>
    </p:spTree>
    <p:extLst>
      <p:ext uri="{BB962C8B-B14F-4D97-AF65-F5344CB8AC3E}">
        <p14:creationId xmlns:p14="http://schemas.microsoft.com/office/powerpoint/2010/main" val="2325468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C6E6507E-8E05-2E40-B7DE-B82057CA0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5"/>
          <a:stretch/>
        </p:blipFill>
        <p:spPr>
          <a:xfrm>
            <a:off x="5440877" y="2117612"/>
            <a:ext cx="620686" cy="54173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The hierarchical generative world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C48A94D-CE90-FD47-AC7E-F5BFA1915CC2}"/>
              </a:ext>
            </a:extLst>
          </p:cNvPr>
          <p:cNvGrpSpPr/>
          <p:nvPr/>
        </p:nvGrpSpPr>
        <p:grpSpPr>
          <a:xfrm flipH="1">
            <a:off x="4424658" y="2482193"/>
            <a:ext cx="1458805" cy="2084519"/>
            <a:chOff x="792841" y="1840287"/>
            <a:chExt cx="1727480" cy="2480362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D89A863-FFBE-844E-9CB6-3195F6289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b="3764"/>
            <a:stretch/>
          </p:blipFill>
          <p:spPr>
            <a:xfrm>
              <a:off x="792841" y="1840287"/>
              <a:ext cx="1727480" cy="2480362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D8896A4-E3B8-774C-B1AB-106077505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348" l="950" r="100000"/>
                      </a14:imgEffect>
                    </a14:imgLayer>
                  </a14:imgProps>
                </a:ext>
              </a:extLst>
            </a:blip>
            <a:srcRect b="5179"/>
            <a:stretch/>
          </p:blipFill>
          <p:spPr>
            <a:xfrm rot="20872672">
              <a:off x="1072482" y="1933409"/>
              <a:ext cx="1158173" cy="877318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BF6A586D-3B04-2C46-A4A2-A9D8E279B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341" y="1899370"/>
            <a:ext cx="3067083" cy="242020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7844D79-DD7B-824F-BA2E-4BE85EA36C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4169" y="1164130"/>
            <a:ext cx="1952711" cy="162366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E7625EB-4553-B748-8A75-B2C5B45183DF}"/>
              </a:ext>
            </a:extLst>
          </p:cNvPr>
          <p:cNvSpPr txBox="1"/>
          <p:nvPr/>
        </p:nvSpPr>
        <p:spPr>
          <a:xfrm>
            <a:off x="1220664" y="1141868"/>
            <a:ext cx="236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generative model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EE5306F-5DB2-FE4C-8E80-54DF7A32139B}"/>
              </a:ext>
            </a:extLst>
          </p:cNvPr>
          <p:cNvSpPr txBox="1"/>
          <p:nvPr/>
        </p:nvSpPr>
        <p:spPr>
          <a:xfrm>
            <a:off x="5899558" y="3089514"/>
            <a:ext cx="316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perception is an inference process by which we “invert” the generative model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71A38E78-679D-0143-B38A-A8CBFA6B5953}"/>
              </a:ext>
            </a:extLst>
          </p:cNvPr>
          <p:cNvSpPr/>
          <p:nvPr/>
        </p:nvSpPr>
        <p:spPr>
          <a:xfrm>
            <a:off x="808635" y="1601370"/>
            <a:ext cx="3191694" cy="2718208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E0E5042-28AE-2541-8B11-F141119D6A5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4016424" y="3109474"/>
            <a:ext cx="57024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A115950-9CF5-0C44-94B9-FDA195C1B334}"/>
              </a:ext>
            </a:extLst>
          </p:cNvPr>
          <p:cNvSpPr/>
          <p:nvPr/>
        </p:nvSpPr>
        <p:spPr>
          <a:xfrm>
            <a:off x="6001358" y="1194158"/>
            <a:ext cx="2075842" cy="1718961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4653134-69B7-2A46-B0A9-25A3069230CF}"/>
              </a:ext>
            </a:extLst>
          </p:cNvPr>
          <p:cNvSpPr/>
          <p:nvPr/>
        </p:nvSpPr>
        <p:spPr>
          <a:xfrm>
            <a:off x="260747" y="4868433"/>
            <a:ext cx="888325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One way of thinking about knowledge as encoding a </a:t>
            </a:r>
            <a:r>
              <a:rPr lang="en-US" sz="2800" dirty="0"/>
              <a:t>model of the world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, that is an inversion of the true data-generating process that gives rise to (noisy, ambiguous) sensory inputs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B88DA37-94A5-1749-80F4-9EAFA7F3198D}"/>
              </a:ext>
            </a:extLst>
          </p:cNvPr>
          <p:cNvSpPr txBox="1"/>
          <p:nvPr/>
        </p:nvSpPr>
        <p:spPr>
          <a:xfrm>
            <a:off x="1009731" y="1668184"/>
            <a:ext cx="19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true factors of variation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169C5EA-96AF-9E42-916E-A35C8AD48242}"/>
              </a:ext>
            </a:extLst>
          </p:cNvPr>
          <p:cNvSpPr txBox="1"/>
          <p:nvPr/>
        </p:nvSpPr>
        <p:spPr>
          <a:xfrm>
            <a:off x="6817639" y="2605342"/>
            <a:ext cx="19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latent factors</a:t>
            </a:r>
          </a:p>
        </p:txBody>
      </p:sp>
    </p:spTree>
    <p:extLst>
      <p:ext uri="{BB962C8B-B14F-4D97-AF65-F5344CB8AC3E}">
        <p14:creationId xmlns:p14="http://schemas.microsoft.com/office/powerpoint/2010/main" val="373761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Poverty of feedback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4B61BF63-D4F2-D241-96AA-061C0C40D467}"/>
              </a:ext>
            </a:extLst>
          </p:cNvPr>
          <p:cNvSpPr/>
          <p:nvPr/>
        </p:nvSpPr>
        <p:spPr>
          <a:xfrm>
            <a:off x="293277" y="1347685"/>
            <a:ext cx="41782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developmental literature demonstrates that infants learn about objects, words and people </a:t>
            </a:r>
            <a:r>
              <a:rPr lang="en-US" sz="2800" dirty="0">
                <a:solidFill>
                  <a:schemeClr val="accent1"/>
                </a:solidFill>
              </a:rPr>
              <a:t>without direct supervision or reinforcement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One explanation is offered by nativist theories, which argue that this knowledge is inborn….</a:t>
            </a:r>
          </a:p>
        </p:txBody>
      </p:sp>
      <p:pic>
        <p:nvPicPr>
          <p:cNvPr id="7" name="Picture 6" descr="A baby playing with cups and ball&#10;&#10;AI-generated content may be incorrect.">
            <a:extLst>
              <a:ext uri="{FF2B5EF4-FFF2-40B4-BE49-F238E27FC236}">
                <a16:creationId xmlns:a16="http://schemas.microsoft.com/office/drawing/2014/main" id="{EE96DD27-917D-1CA4-709E-2B63C7425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444" y="1578797"/>
            <a:ext cx="3887506" cy="388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4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Hebbian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F59C91D-93B6-9C4D-9010-9432F307725E}"/>
              </a:ext>
            </a:extLst>
          </p:cNvPr>
          <p:cNvSpPr/>
          <p:nvPr/>
        </p:nvSpPr>
        <p:spPr>
          <a:xfrm>
            <a:off x="273042" y="4624827"/>
            <a:ext cx="896823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Hebbian learning allows </a:t>
            </a:r>
            <a:r>
              <a:rPr lang="en-US" sz="2800" dirty="0"/>
              <a:t>patterns of correlation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among inputs to be encoded, without an overt supervision signal 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”I often see red and cube together, so a red cube is a thing”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73D344F-99CA-5D44-AF53-6A9DC04E2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8" y="1220344"/>
            <a:ext cx="6597103" cy="306639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81BB055-8CB1-A04E-ABF6-853384BA5E9C}"/>
              </a:ext>
            </a:extLst>
          </p:cNvPr>
          <p:cNvSpPr/>
          <p:nvPr/>
        </p:nvSpPr>
        <p:spPr>
          <a:xfrm>
            <a:off x="6800270" y="1220344"/>
            <a:ext cx="2332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After training, the network is fault tolerant, i.e. the representations are invariant to small changes in the inputs</a:t>
            </a:r>
          </a:p>
        </p:txBody>
      </p:sp>
    </p:spTree>
    <p:extLst>
      <p:ext uri="{BB962C8B-B14F-4D97-AF65-F5344CB8AC3E}">
        <p14:creationId xmlns:p14="http://schemas.microsoft.com/office/powerpoint/2010/main" val="265178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DDD48B3E-FEDA-8E4E-8E75-2F92742B6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89"/>
          <a:stretch/>
        </p:blipFill>
        <p:spPr>
          <a:xfrm>
            <a:off x="2303931" y="3083298"/>
            <a:ext cx="1684996" cy="1418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196A8C-2A16-DA42-AC90-5EF08A7A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55"/>
          <a:stretch/>
        </p:blipFill>
        <p:spPr>
          <a:xfrm>
            <a:off x="567288" y="1621739"/>
            <a:ext cx="3242821" cy="1418529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Example PCA implementation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4C9FF9-F9EE-2E4D-9BDD-1DCC799B7FE4}"/>
                  </a:ext>
                </a:extLst>
              </p:cNvPr>
              <p:cNvSpPr txBox="1"/>
              <p:nvPr/>
            </p:nvSpPr>
            <p:spPr>
              <a:xfrm>
                <a:off x="1135002" y="2879448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4C9FF9-F9EE-2E4D-9BDD-1DCC799B7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002" y="2879448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EB869A-AC4B-914B-B1BF-37DD7CA43532}"/>
                  </a:ext>
                </a:extLst>
              </p:cNvPr>
              <p:cNvSpPr txBox="1"/>
              <p:nvPr/>
            </p:nvSpPr>
            <p:spPr>
              <a:xfrm>
                <a:off x="284424" y="2123456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EB869A-AC4B-914B-B1BF-37DD7CA43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24" y="2123456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1CB14B6-4C8D-1646-B6EB-4287877372FA}"/>
              </a:ext>
            </a:extLst>
          </p:cNvPr>
          <p:cNvSpPr/>
          <p:nvPr/>
        </p:nvSpPr>
        <p:spPr>
          <a:xfrm>
            <a:off x="2214773" y="1703486"/>
            <a:ext cx="175098" cy="13258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D0B69-222B-4B40-961B-CC61F3FE30D7}"/>
              </a:ext>
            </a:extLst>
          </p:cNvPr>
          <p:cNvSpPr/>
          <p:nvPr/>
        </p:nvSpPr>
        <p:spPr>
          <a:xfrm>
            <a:off x="2220651" y="3159711"/>
            <a:ext cx="175098" cy="13258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4FF6C7-81A1-1C42-88D1-40F7EE320F03}"/>
                  </a:ext>
                </a:extLst>
              </p:cNvPr>
              <p:cNvSpPr txBox="1"/>
              <p:nvPr/>
            </p:nvSpPr>
            <p:spPr>
              <a:xfrm>
                <a:off x="2857639" y="2864173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4FF6C7-81A1-1C42-88D1-40F7EE320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639" y="2864173"/>
                <a:ext cx="4607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5ECA38-2D66-4F46-A0FA-B4BC002FBB8D}"/>
                  </a:ext>
                </a:extLst>
              </p:cNvPr>
              <p:cNvSpPr txBox="1"/>
              <p:nvPr/>
            </p:nvSpPr>
            <p:spPr>
              <a:xfrm>
                <a:off x="2007061" y="210818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5ECA38-2D66-4F46-A0FA-B4BC002FB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061" y="2108181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0A88EA-8E24-7541-8FFA-918E27F0CC36}"/>
                  </a:ext>
                </a:extLst>
              </p:cNvPr>
              <p:cNvSpPr txBox="1"/>
              <p:nvPr/>
            </p:nvSpPr>
            <p:spPr>
              <a:xfrm>
                <a:off x="2902008" y="431541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0A88EA-8E24-7541-8FFA-918E27F0C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008" y="4315415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D3D3944-0980-B449-A640-06D3CC395A61}"/>
                  </a:ext>
                </a:extLst>
              </p:cNvPr>
              <p:cNvSpPr txBox="1"/>
              <p:nvPr/>
            </p:nvSpPr>
            <p:spPr>
              <a:xfrm>
                <a:off x="2051430" y="3559423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D3D3944-0980-B449-A640-06D3CC395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430" y="3559423"/>
                <a:ext cx="4660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B03F64-A668-994C-97B1-E363E4C92C96}"/>
                  </a:ext>
                </a:extLst>
              </p:cNvPr>
              <p:cNvSpPr txBox="1"/>
              <p:nvPr/>
            </p:nvSpPr>
            <p:spPr>
              <a:xfrm>
                <a:off x="410599" y="3381165"/>
                <a:ext cx="1172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B03F64-A668-994C-97B1-E363E4C92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" y="3381165"/>
                <a:ext cx="11727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577868-21D0-A54F-AB00-917D801BC640}"/>
                  </a:ext>
                </a:extLst>
              </p:cNvPr>
              <p:cNvSpPr txBox="1"/>
              <p:nvPr/>
            </p:nvSpPr>
            <p:spPr>
              <a:xfrm>
                <a:off x="370621" y="4106452"/>
                <a:ext cx="1959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𝑏𝑟𝑖𝑔h𝑡𝑛𝑒𝑠𝑠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577868-21D0-A54F-AB00-917D801BC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21" y="4106452"/>
                <a:ext cx="1959062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C4E2F1-BF4D-6D47-A89D-73D10513742D}"/>
                  </a:ext>
                </a:extLst>
              </p:cNvPr>
              <p:cNvSpPr txBox="1"/>
              <p:nvPr/>
            </p:nvSpPr>
            <p:spPr>
              <a:xfrm>
                <a:off x="419261" y="3753435"/>
                <a:ext cx="1101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𝑡𝑖𝑙𝑡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C4E2F1-BF4D-6D47-A89D-73D105137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1" y="3753435"/>
                <a:ext cx="110171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C894DD-54C3-9049-82CE-3F001D462716}"/>
              </a:ext>
            </a:extLst>
          </p:cNvPr>
          <p:cNvSpPr txBox="1"/>
          <p:nvPr/>
        </p:nvSpPr>
        <p:spPr>
          <a:xfrm>
            <a:off x="2498064" y="142926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e.g. “big things are bright”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A318F7-8D11-014B-9647-A16A9BC2A088}"/>
                  </a:ext>
                </a:extLst>
              </p:cNvPr>
              <p:cNvSpPr/>
              <p:nvPr/>
            </p:nvSpPr>
            <p:spPr>
              <a:xfrm>
                <a:off x="611797" y="4977952"/>
                <a:ext cx="824719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The network has </a:t>
                </a:r>
                <a:r>
                  <a:rPr lang="en-US" sz="2800" dirty="0" err="1">
                    <a:solidFill>
                      <a:schemeClr val="bg1">
                        <a:lumMod val="50000"/>
                      </a:schemeClr>
                    </a:solidFill>
                  </a:rPr>
                  <a:t>orthogonalised</a:t>
                </a:r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 the inputs, i.e. it understands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 are positively related, and negatively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A318F7-8D11-014B-9647-A16A9BC2A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97" y="4977952"/>
                <a:ext cx="8247195" cy="1384995"/>
              </a:xfrm>
              <a:prstGeom prst="rect">
                <a:avLst/>
              </a:prstGeom>
              <a:blipFill>
                <a:blip r:embed="rId14"/>
                <a:stretch>
                  <a:fillRect l="-1692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3D6FCE6F-AE09-2B44-842C-C28BA6B2ACA1}"/>
              </a:ext>
            </a:extLst>
          </p:cNvPr>
          <p:cNvSpPr/>
          <p:nvPr/>
        </p:nvSpPr>
        <p:spPr>
          <a:xfrm>
            <a:off x="4735395" y="1281531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3AE32C1-1A66-B845-A326-074D934636D3}"/>
              </a:ext>
            </a:extLst>
          </p:cNvPr>
          <p:cNvSpPr/>
          <p:nvPr/>
        </p:nvSpPr>
        <p:spPr>
          <a:xfrm>
            <a:off x="4735395" y="191744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61C8C2B-6E2F-264B-B911-E2311DBAADD9}"/>
              </a:ext>
            </a:extLst>
          </p:cNvPr>
          <p:cNvSpPr/>
          <p:nvPr/>
        </p:nvSpPr>
        <p:spPr>
          <a:xfrm>
            <a:off x="4744841" y="256660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B1306CC-C139-1F45-832F-DAC74CF62716}"/>
              </a:ext>
            </a:extLst>
          </p:cNvPr>
          <p:cNvSpPr/>
          <p:nvPr/>
        </p:nvSpPr>
        <p:spPr>
          <a:xfrm>
            <a:off x="5683104" y="1541111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B480A68-EC29-7944-B7CC-629B48BE5ED4}"/>
              </a:ext>
            </a:extLst>
          </p:cNvPr>
          <p:cNvSpPr/>
          <p:nvPr/>
        </p:nvSpPr>
        <p:spPr>
          <a:xfrm>
            <a:off x="5683104" y="217702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1437736-15B6-6A44-A44A-7DEBEB3D88F5}"/>
              </a:ext>
            </a:extLst>
          </p:cNvPr>
          <p:cNvCxnSpPr>
            <a:cxnSpLocks/>
          </p:cNvCxnSpPr>
          <p:nvPr/>
        </p:nvCxnSpPr>
        <p:spPr>
          <a:xfrm flipH="1" flipV="1">
            <a:off x="5267618" y="1539432"/>
            <a:ext cx="406040" cy="28209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938C06-DA33-5D48-BC2E-AB4456D4637A}"/>
              </a:ext>
            </a:extLst>
          </p:cNvPr>
          <p:cNvCxnSpPr>
            <a:cxnSpLocks/>
            <a:stCxn id="57" idx="2"/>
            <a:endCxn id="55" idx="6"/>
          </p:cNvCxnSpPr>
          <p:nvPr/>
        </p:nvCxnSpPr>
        <p:spPr>
          <a:xfrm flipH="1">
            <a:off x="5275395" y="1811111"/>
            <a:ext cx="407709" cy="3763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9B7941B-DCE5-EB41-9748-2E1D0C35A0AD}"/>
              </a:ext>
            </a:extLst>
          </p:cNvPr>
          <p:cNvCxnSpPr>
            <a:cxnSpLocks/>
            <a:stCxn id="58" idx="2"/>
            <a:endCxn id="55" idx="6"/>
          </p:cNvCxnSpPr>
          <p:nvPr/>
        </p:nvCxnSpPr>
        <p:spPr>
          <a:xfrm flipH="1" flipV="1">
            <a:off x="5275395" y="2187442"/>
            <a:ext cx="407709" cy="25958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F7B810-4B3E-BA42-9C18-26F2A64B2101}"/>
              </a:ext>
            </a:extLst>
          </p:cNvPr>
          <p:cNvCxnSpPr>
            <a:cxnSpLocks/>
            <a:stCxn id="58" idx="2"/>
            <a:endCxn id="56" idx="6"/>
          </p:cNvCxnSpPr>
          <p:nvPr/>
        </p:nvCxnSpPr>
        <p:spPr>
          <a:xfrm flipH="1">
            <a:off x="5284841" y="2447022"/>
            <a:ext cx="398263" cy="38958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7FA7385-D222-E54A-B370-8A8990C8267C}"/>
              </a:ext>
            </a:extLst>
          </p:cNvPr>
          <p:cNvCxnSpPr>
            <a:cxnSpLocks/>
            <a:endCxn id="54" idx="6"/>
          </p:cNvCxnSpPr>
          <p:nvPr/>
        </p:nvCxnSpPr>
        <p:spPr>
          <a:xfrm flipH="1" flipV="1">
            <a:off x="5275395" y="1551531"/>
            <a:ext cx="398263" cy="87908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603413-12FE-7B4F-BCAC-187510BF07CA}"/>
              </a:ext>
            </a:extLst>
          </p:cNvPr>
          <p:cNvCxnSpPr>
            <a:cxnSpLocks/>
            <a:stCxn id="57" idx="2"/>
            <a:endCxn id="56" idx="6"/>
          </p:cNvCxnSpPr>
          <p:nvPr/>
        </p:nvCxnSpPr>
        <p:spPr>
          <a:xfrm flipH="1">
            <a:off x="5284841" y="1811111"/>
            <a:ext cx="398263" cy="102549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E1A2A6-5449-7945-965B-110BE9FEAFDE}"/>
                  </a:ext>
                </a:extLst>
              </p:cNvPr>
              <p:cNvSpPr txBox="1"/>
              <p:nvPr/>
            </p:nvSpPr>
            <p:spPr>
              <a:xfrm>
                <a:off x="4824011" y="135523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E1A2A6-5449-7945-965B-110BE9FEA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011" y="1355239"/>
                <a:ext cx="46076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7971D6F-CFC2-344E-9374-93A37CD68089}"/>
                  </a:ext>
                </a:extLst>
              </p:cNvPr>
              <p:cNvSpPr txBox="1"/>
              <p:nvPr/>
            </p:nvSpPr>
            <p:spPr>
              <a:xfrm>
                <a:off x="4809905" y="198415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7971D6F-CFC2-344E-9374-93A37CD68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905" y="1984151"/>
                <a:ext cx="46609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B8B48E-3B36-324F-9EBC-E6C55D7E3CC7}"/>
                  </a:ext>
                </a:extLst>
              </p:cNvPr>
              <p:cNvSpPr txBox="1"/>
              <p:nvPr/>
            </p:nvSpPr>
            <p:spPr>
              <a:xfrm>
                <a:off x="4816109" y="2622276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B8B48E-3B36-324F-9EBC-E6C55D7E3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109" y="2622276"/>
                <a:ext cx="46609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4366192-7538-9B46-8FE8-D089DA26B915}"/>
                  </a:ext>
                </a:extLst>
              </p:cNvPr>
              <p:cNvSpPr txBox="1"/>
              <p:nvPr/>
            </p:nvSpPr>
            <p:spPr>
              <a:xfrm>
                <a:off x="5740885" y="1621739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4366192-7538-9B46-8FE8-D089DA26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885" y="1621739"/>
                <a:ext cx="4461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ACFAF36-37F8-F44F-A1C8-16B88D4F0A93}"/>
                  </a:ext>
                </a:extLst>
              </p:cNvPr>
              <p:cNvSpPr txBox="1"/>
              <p:nvPr/>
            </p:nvSpPr>
            <p:spPr>
              <a:xfrm>
                <a:off x="5750331" y="2241373"/>
                <a:ext cx="451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ACFAF36-37F8-F44F-A1C8-16B88D4F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331" y="2241373"/>
                <a:ext cx="45146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DED2AFF-E100-894E-B80A-4302CFA81AA7}"/>
                  </a:ext>
                </a:extLst>
              </p:cNvPr>
              <p:cNvSpPr txBox="1"/>
              <p:nvPr/>
            </p:nvSpPr>
            <p:spPr>
              <a:xfrm>
                <a:off x="6583141" y="1670996"/>
                <a:ext cx="1232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DED2AFF-E100-894E-B80A-4302CFA81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141" y="1670996"/>
                <a:ext cx="123251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AAB44F3-CC5C-B94B-A82C-FBD019AC7841}"/>
                  </a:ext>
                </a:extLst>
              </p:cNvPr>
              <p:cNvSpPr txBox="1"/>
              <p:nvPr/>
            </p:nvSpPr>
            <p:spPr>
              <a:xfrm>
                <a:off x="6579140" y="2050385"/>
                <a:ext cx="236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AAB44F3-CC5C-B94B-A82C-FBD019AC7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140" y="2050385"/>
                <a:ext cx="2366610" cy="369332"/>
              </a:xfrm>
              <a:prstGeom prst="rect">
                <a:avLst/>
              </a:prstGeom>
              <a:blipFill>
                <a:blip r:embed="rId2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8540CD50-3934-0444-B6E6-4C2841C4548E}"/>
              </a:ext>
            </a:extLst>
          </p:cNvPr>
          <p:cNvSpPr txBox="1"/>
          <p:nvPr/>
        </p:nvSpPr>
        <p:spPr>
          <a:xfrm>
            <a:off x="6599922" y="1334154"/>
            <a:ext cx="68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2A3CDB-9D7F-CF4E-A9E8-FE08D4F40695}"/>
                  </a:ext>
                </a:extLst>
              </p:cNvPr>
              <p:cNvSpPr txBox="1"/>
              <p:nvPr/>
            </p:nvSpPr>
            <p:spPr>
              <a:xfrm>
                <a:off x="6600585" y="2818330"/>
                <a:ext cx="1356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A2A3CDB-9D7F-CF4E-A9E8-FE08D4F40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585" y="2818330"/>
                <a:ext cx="135620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2418E6-42BD-3545-9EA3-184DDF3F35CC}"/>
                  </a:ext>
                </a:extLst>
              </p:cNvPr>
              <p:cNvSpPr txBox="1"/>
              <p:nvPr/>
            </p:nvSpPr>
            <p:spPr>
              <a:xfrm>
                <a:off x="6579140" y="2481488"/>
                <a:ext cx="2444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reconstruct (random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2418E6-42BD-3545-9EA3-184DDF3F3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140" y="2481488"/>
                <a:ext cx="2444708" cy="369332"/>
              </a:xfrm>
              <a:prstGeom prst="rect">
                <a:avLst/>
              </a:prstGeom>
              <a:blipFill>
                <a:blip r:embed="rId23"/>
                <a:stretch>
                  <a:fillRect l="-1546" t="-3333" r="-5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AD99A742-391E-CF43-9E2B-B702C2A81C73}"/>
              </a:ext>
            </a:extLst>
          </p:cNvPr>
          <p:cNvSpPr/>
          <p:nvPr/>
        </p:nvSpPr>
        <p:spPr>
          <a:xfrm>
            <a:off x="4831837" y="3269295"/>
            <a:ext cx="27825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&gt;&gt; </a:t>
            </a:r>
            <a:r>
              <a:rPr lang="en-US" sz="1200" dirty="0" err="1">
                <a:latin typeface="Courier" pitchFamily="2" charset="0"/>
              </a:rPr>
              <a:t>corr</a:t>
            </a:r>
            <a:r>
              <a:rPr lang="en-US" sz="1200" dirty="0">
                <a:latin typeface="Courier" pitchFamily="2" charset="0"/>
              </a:rPr>
              <a:t>(R)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ans</a:t>
            </a:r>
            <a:r>
              <a:rPr lang="en-US" sz="1200" dirty="0">
                <a:latin typeface="Courier" pitchFamily="2" charset="0"/>
              </a:rPr>
              <a:t> =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 1    -1     1</a:t>
            </a:r>
          </a:p>
          <a:p>
            <a:r>
              <a:rPr lang="en-US" sz="1200" dirty="0">
                <a:latin typeface="Courier" pitchFamily="2" charset="0"/>
              </a:rPr>
              <a:t>    -1     1    -1</a:t>
            </a:r>
          </a:p>
          <a:p>
            <a:r>
              <a:rPr lang="en-US" sz="1200" dirty="0">
                <a:latin typeface="Courier" pitchFamily="2" charset="0"/>
              </a:rPr>
              <a:t>     1    -1     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AFBA41-DC71-E343-BC06-B47AC62D2CE7}"/>
              </a:ext>
            </a:extLst>
          </p:cNvPr>
          <p:cNvCxnSpPr>
            <a:cxnSpLocks/>
          </p:cNvCxnSpPr>
          <p:nvPr/>
        </p:nvCxnSpPr>
        <p:spPr>
          <a:xfrm flipH="1" flipV="1">
            <a:off x="6802186" y="4307826"/>
            <a:ext cx="3972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80934F3-36B8-7044-A938-5DEFC58AFF97}"/>
                  </a:ext>
                </a:extLst>
              </p:cNvPr>
              <p:cNvSpPr txBox="1"/>
              <p:nvPr/>
            </p:nvSpPr>
            <p:spPr>
              <a:xfrm>
                <a:off x="7278687" y="3505740"/>
                <a:ext cx="18084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are positively correlated, and both negatively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80934F3-36B8-7044-A938-5DEFC58AF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687" y="3505740"/>
                <a:ext cx="1808447" cy="1323439"/>
              </a:xfrm>
              <a:prstGeom prst="rect">
                <a:avLst/>
              </a:prstGeom>
              <a:blipFill>
                <a:blip r:embed="rId24"/>
                <a:stretch>
                  <a:fillRect l="-1389" t="-1923" b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510B6049-E4EE-2F47-BA8A-675AB325B048}"/>
              </a:ext>
            </a:extLst>
          </p:cNvPr>
          <p:cNvSpPr txBox="1"/>
          <p:nvPr/>
        </p:nvSpPr>
        <p:spPr>
          <a:xfrm>
            <a:off x="6061001" y="131562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584DA77-F8F8-BD47-A1DE-238D184134FB}"/>
                  </a:ext>
                </a:extLst>
              </p:cNvPr>
              <p:cNvSpPr txBox="1"/>
              <p:nvPr/>
            </p:nvSpPr>
            <p:spPr>
              <a:xfrm>
                <a:off x="3869664" y="6437169"/>
                <a:ext cx="5355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*actually for this example only a single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unit is needed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584DA77-F8F8-BD47-A1DE-238D18413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64" y="6437169"/>
                <a:ext cx="5355440" cy="369332"/>
              </a:xfrm>
              <a:prstGeom prst="rect">
                <a:avLst/>
              </a:prstGeom>
              <a:blipFill>
                <a:blip r:embed="rId25"/>
                <a:stretch>
                  <a:fillRect l="-9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19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Evaluating unsupervised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C75DD03-F641-124A-9D4C-4412556A2B39}"/>
              </a:ext>
            </a:extLst>
          </p:cNvPr>
          <p:cNvSpPr/>
          <p:nvPr/>
        </p:nvSpPr>
        <p:spPr>
          <a:xfrm>
            <a:off x="325116" y="1196046"/>
            <a:ext cx="863578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How do we know if our unsupervised network is any good?  It isn’t predicting some ground truth, or harvesting reward, so we don’t have an evaluation metric!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A318F7-8D11-014B-9647-A16A9BC2A088}"/>
              </a:ext>
            </a:extLst>
          </p:cNvPr>
          <p:cNvSpPr/>
          <p:nvPr/>
        </p:nvSpPr>
        <p:spPr>
          <a:xfrm>
            <a:off x="325116" y="2630159"/>
            <a:ext cx="81610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One way of thinking about an unsupervised network is as a </a:t>
            </a:r>
            <a:r>
              <a:rPr lang="en-GB" sz="2800" dirty="0"/>
              <a:t>predictive model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537FB-2C35-4C4F-932F-C0887AD4818D}"/>
                  </a:ext>
                </a:extLst>
              </p:cNvPr>
              <p:cNvSpPr txBox="1"/>
              <p:nvPr/>
            </p:nvSpPr>
            <p:spPr>
              <a:xfrm>
                <a:off x="1609928" y="3721333"/>
                <a:ext cx="184935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𝑐𝑜𝑟𝑟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sz="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537FB-2C35-4C4F-932F-C0887AD4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28" y="3721333"/>
                <a:ext cx="184935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9D93F3-2A1A-564D-B5FD-50AEF23CD645}"/>
                  </a:ext>
                </a:extLst>
              </p:cNvPr>
              <p:cNvSpPr/>
              <p:nvPr/>
            </p:nvSpPr>
            <p:spPr>
              <a:xfrm>
                <a:off x="483337" y="4317347"/>
                <a:ext cx="377102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so for any new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if I know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I can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For example, “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if it is big, then it is bright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”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9D93F3-2A1A-564D-B5FD-50AEF23CD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7" y="4317347"/>
                <a:ext cx="3771029" cy="1569660"/>
              </a:xfrm>
              <a:prstGeom prst="rect">
                <a:avLst/>
              </a:prstGeom>
              <a:blipFill>
                <a:blip r:embed="rId5"/>
                <a:stretch>
                  <a:fillRect l="-2349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E48C6A-ADEF-DF45-A5CF-D4DD9F7E9111}"/>
              </a:ext>
            </a:extLst>
          </p:cNvPr>
          <p:cNvGrpSpPr/>
          <p:nvPr/>
        </p:nvGrpSpPr>
        <p:grpSpPr>
          <a:xfrm>
            <a:off x="4493795" y="4656863"/>
            <a:ext cx="921004" cy="908080"/>
            <a:chOff x="1182856" y="4922557"/>
            <a:chExt cx="1260323" cy="1166957"/>
          </a:xfrm>
        </p:grpSpPr>
        <p:pic>
          <p:nvPicPr>
            <p:cNvPr id="8194" name="Picture 2" descr="Image result for banana drawing">
              <a:extLst>
                <a:ext uri="{FF2B5EF4-FFF2-40B4-BE49-F238E27FC236}">
                  <a16:creationId xmlns:a16="http://schemas.microsoft.com/office/drawing/2014/main" id="{804AC5F7-1931-CC43-B42E-3ACD30CC4A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6"/>
            <a:stretch/>
          </p:blipFill>
          <p:spPr bwMode="auto">
            <a:xfrm>
              <a:off x="1182856" y="4922557"/>
              <a:ext cx="1163882" cy="1166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74A683-1D87-184D-A8FD-85E6C93E7073}"/>
                </a:ext>
              </a:extLst>
            </p:cNvPr>
            <p:cNvSpPr/>
            <p:nvPr/>
          </p:nvSpPr>
          <p:spPr>
            <a:xfrm>
              <a:off x="1887166" y="4922557"/>
              <a:ext cx="556013" cy="456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1F41E43-7711-8F48-A4AE-47FCB0063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593" y="4410641"/>
            <a:ext cx="1236821" cy="1738719"/>
          </a:xfrm>
          <a:prstGeom prst="rect">
            <a:avLst/>
          </a:prstGeom>
        </p:spPr>
      </p:pic>
      <p:sp>
        <p:nvSpPr>
          <p:cNvPr id="67" name="Cloud Callout 66">
            <a:extLst>
              <a:ext uri="{FF2B5EF4-FFF2-40B4-BE49-F238E27FC236}">
                <a16:creationId xmlns:a16="http://schemas.microsoft.com/office/drawing/2014/main" id="{275D3F88-F5C9-6647-A09D-AA332A686AE2}"/>
              </a:ext>
            </a:extLst>
          </p:cNvPr>
          <p:cNvSpPr/>
          <p:nvPr/>
        </p:nvSpPr>
        <p:spPr>
          <a:xfrm flipH="1">
            <a:off x="6321003" y="3438934"/>
            <a:ext cx="1411065" cy="903585"/>
          </a:xfrm>
          <a:prstGeom prst="cloudCallout">
            <a:avLst>
              <a:gd name="adj1" fmla="val 20201"/>
              <a:gd name="adj2" fmla="val 77545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54DE5BA-D543-534D-8CA5-890FCEDE3578}"/>
              </a:ext>
            </a:extLst>
          </p:cNvPr>
          <p:cNvGrpSpPr/>
          <p:nvPr/>
        </p:nvGrpSpPr>
        <p:grpSpPr>
          <a:xfrm>
            <a:off x="6747370" y="3603458"/>
            <a:ext cx="698128" cy="610318"/>
            <a:chOff x="1182856" y="4922557"/>
            <a:chExt cx="1260323" cy="1166957"/>
          </a:xfrm>
        </p:grpSpPr>
        <p:pic>
          <p:nvPicPr>
            <p:cNvPr id="78" name="Picture 2" descr="Image result for banana drawing">
              <a:extLst>
                <a:ext uri="{FF2B5EF4-FFF2-40B4-BE49-F238E27FC236}">
                  <a16:creationId xmlns:a16="http://schemas.microsoft.com/office/drawing/2014/main" id="{DEA30F16-99B9-084A-8FC1-8D0A4F11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6"/>
            <a:stretch/>
          </p:blipFill>
          <p:spPr bwMode="auto">
            <a:xfrm>
              <a:off x="1182856" y="4922557"/>
              <a:ext cx="1163882" cy="1166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1400E4D-973B-4341-BB3E-045E5EA38FCB}"/>
                </a:ext>
              </a:extLst>
            </p:cNvPr>
            <p:cNvSpPr/>
            <p:nvPr/>
          </p:nvSpPr>
          <p:spPr>
            <a:xfrm>
              <a:off x="1887166" y="4922557"/>
              <a:ext cx="556013" cy="456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C8A39A3-BA6F-B04D-A484-991B1595D506}"/>
              </a:ext>
            </a:extLst>
          </p:cNvPr>
          <p:cNvSpPr txBox="1"/>
          <p:nvPr/>
        </p:nvSpPr>
        <p:spPr>
          <a:xfrm>
            <a:off x="483338" y="3731391"/>
            <a:ext cx="112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that</a:t>
            </a:r>
          </a:p>
        </p:txBody>
      </p:sp>
    </p:spTree>
    <p:extLst>
      <p:ext uri="{BB962C8B-B14F-4D97-AF65-F5344CB8AC3E}">
        <p14:creationId xmlns:p14="http://schemas.microsoft.com/office/powerpoint/2010/main" val="324816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052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600">
              <a:latin typeface="Calibri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8091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latin typeface="Calibri" charset="0"/>
              </a:rPr>
              <a:t>The predictive brain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31" y="0"/>
            <a:ext cx="1052370" cy="10523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C75DD03-F641-124A-9D4C-4412556A2B39}"/>
              </a:ext>
            </a:extLst>
          </p:cNvPr>
          <p:cNvSpPr/>
          <p:nvPr/>
        </p:nvSpPr>
        <p:spPr>
          <a:xfrm>
            <a:off x="325116" y="1196046"/>
            <a:ext cx="86357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brain is constantly making predictions in a way described by unsupervised, but not supervised models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218" name="Picture 2" descr="https://www.cell.com/cms/attachment/0f7b3e1c-1b05-44b4-9b00-25ded83ab50d/gr2.jpg">
            <a:extLst>
              <a:ext uri="{FF2B5EF4-FFF2-40B4-BE49-F238E27FC236}">
                <a16:creationId xmlns:a16="http://schemas.microsoft.com/office/drawing/2014/main" id="{5B0070EA-6D8E-8345-9D42-438855D11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5" t="67866" r="59008"/>
          <a:stretch/>
        </p:blipFill>
        <p:spPr bwMode="auto">
          <a:xfrm>
            <a:off x="2145187" y="3126228"/>
            <a:ext cx="1156169" cy="158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cell.com/cms/attachment/0f7b3e1c-1b05-44b4-9b00-25ded83ab50d/gr2.jpg">
            <a:extLst>
              <a:ext uri="{FF2B5EF4-FFF2-40B4-BE49-F238E27FC236}">
                <a16:creationId xmlns:a16="http://schemas.microsoft.com/office/drawing/2014/main" id="{C083E7AA-3480-6D47-9968-535BE0621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5" t="10222" r="59008" b="58192"/>
          <a:stretch/>
        </p:blipFill>
        <p:spPr bwMode="auto">
          <a:xfrm>
            <a:off x="637793" y="3023732"/>
            <a:ext cx="1156169" cy="155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D69DBEB-858B-044A-B4F7-2A863D6D8863}"/>
              </a:ext>
            </a:extLst>
          </p:cNvPr>
          <p:cNvGrpSpPr/>
          <p:nvPr/>
        </p:nvGrpSpPr>
        <p:grpSpPr>
          <a:xfrm>
            <a:off x="4464612" y="3580582"/>
            <a:ext cx="921004" cy="908080"/>
            <a:chOff x="1182856" y="4922557"/>
            <a:chExt cx="1260323" cy="1166957"/>
          </a:xfrm>
        </p:grpSpPr>
        <p:pic>
          <p:nvPicPr>
            <p:cNvPr id="20" name="Picture 2" descr="Image result for banana drawing">
              <a:extLst>
                <a:ext uri="{FF2B5EF4-FFF2-40B4-BE49-F238E27FC236}">
                  <a16:creationId xmlns:a16="http://schemas.microsoft.com/office/drawing/2014/main" id="{ADE00F6E-8F5B-CD4E-B586-D911AC4A5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6"/>
            <a:stretch/>
          </p:blipFill>
          <p:spPr bwMode="auto">
            <a:xfrm>
              <a:off x="1182856" y="4922557"/>
              <a:ext cx="1163882" cy="1166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1AF46D-C8F9-C345-B669-B4D48BC2CC3C}"/>
                </a:ext>
              </a:extLst>
            </p:cNvPr>
            <p:cNvSpPr/>
            <p:nvPr/>
          </p:nvSpPr>
          <p:spPr>
            <a:xfrm>
              <a:off x="1887166" y="4922557"/>
              <a:ext cx="556013" cy="456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DD3A926-67CB-6E45-BFC0-31B4AC5A5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410" y="3334360"/>
            <a:ext cx="1236821" cy="1738719"/>
          </a:xfrm>
          <a:prstGeom prst="rect">
            <a:avLst/>
          </a:prstGeom>
        </p:spPr>
      </p:pic>
      <p:sp>
        <p:nvSpPr>
          <p:cNvPr id="23" name="Cloud Callout 22">
            <a:extLst>
              <a:ext uri="{FF2B5EF4-FFF2-40B4-BE49-F238E27FC236}">
                <a16:creationId xmlns:a16="http://schemas.microsoft.com/office/drawing/2014/main" id="{F8D79215-2683-B146-8681-95979524EC50}"/>
              </a:ext>
            </a:extLst>
          </p:cNvPr>
          <p:cNvSpPr/>
          <p:nvPr/>
        </p:nvSpPr>
        <p:spPr>
          <a:xfrm flipH="1">
            <a:off x="6291820" y="2362653"/>
            <a:ext cx="1411065" cy="903585"/>
          </a:xfrm>
          <a:prstGeom prst="cloudCallout">
            <a:avLst>
              <a:gd name="adj1" fmla="val 20201"/>
              <a:gd name="adj2" fmla="val 77545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DA81AA-AFA4-4947-B3F2-F0AB53F48B68}"/>
              </a:ext>
            </a:extLst>
          </p:cNvPr>
          <p:cNvGrpSpPr/>
          <p:nvPr/>
        </p:nvGrpSpPr>
        <p:grpSpPr>
          <a:xfrm>
            <a:off x="6718187" y="2527177"/>
            <a:ext cx="698128" cy="610318"/>
            <a:chOff x="1182856" y="4922557"/>
            <a:chExt cx="1260323" cy="1166957"/>
          </a:xfrm>
        </p:grpSpPr>
        <p:pic>
          <p:nvPicPr>
            <p:cNvPr id="25" name="Picture 2" descr="Image result for banana drawing">
              <a:extLst>
                <a:ext uri="{FF2B5EF4-FFF2-40B4-BE49-F238E27FC236}">
                  <a16:creationId xmlns:a16="http://schemas.microsoft.com/office/drawing/2014/main" id="{66172970-6901-A740-9FED-3D6B6D52F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6"/>
            <a:stretch/>
          </p:blipFill>
          <p:spPr bwMode="auto">
            <a:xfrm>
              <a:off x="1182856" y="4922557"/>
              <a:ext cx="1163882" cy="1166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CC10E5-2F74-514A-925C-80B3ED2DA513}"/>
                </a:ext>
              </a:extLst>
            </p:cNvPr>
            <p:cNvSpPr/>
            <p:nvPr/>
          </p:nvSpPr>
          <p:spPr>
            <a:xfrm>
              <a:off x="1887166" y="4922557"/>
              <a:ext cx="556013" cy="456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567FA9-6F30-AE40-B985-FCE2C9AAC17D}"/>
              </a:ext>
            </a:extLst>
          </p:cNvPr>
          <p:cNvSpPr txBox="1"/>
          <p:nvPr/>
        </p:nvSpPr>
        <p:spPr>
          <a:xfrm>
            <a:off x="482271" y="4357199"/>
            <a:ext cx="1293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 “yellow”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59A4DB-FBFF-214D-A512-AA9F2FD893A3}"/>
              </a:ext>
            </a:extLst>
          </p:cNvPr>
          <p:cNvSpPr txBox="1"/>
          <p:nvPr/>
        </p:nvSpPr>
        <p:spPr>
          <a:xfrm>
            <a:off x="2063844" y="4366435"/>
            <a:ext cx="1293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 “yellow”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E55098-3C82-3F4F-BF60-41A3F0514CCA}"/>
              </a:ext>
            </a:extLst>
          </p:cNvPr>
          <p:cNvGrpSpPr/>
          <p:nvPr/>
        </p:nvGrpSpPr>
        <p:grpSpPr>
          <a:xfrm>
            <a:off x="886596" y="2439478"/>
            <a:ext cx="519192" cy="483862"/>
            <a:chOff x="1182856" y="4922557"/>
            <a:chExt cx="1260323" cy="1166957"/>
          </a:xfrm>
        </p:grpSpPr>
        <p:pic>
          <p:nvPicPr>
            <p:cNvPr id="35" name="Picture 2" descr="Image result for banana drawing">
              <a:extLst>
                <a:ext uri="{FF2B5EF4-FFF2-40B4-BE49-F238E27FC236}">
                  <a16:creationId xmlns:a16="http://schemas.microsoft.com/office/drawing/2014/main" id="{F7619BA9-D810-2C40-A888-308B0B48F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6"/>
            <a:stretch/>
          </p:blipFill>
          <p:spPr bwMode="auto">
            <a:xfrm>
              <a:off x="1182856" y="4922557"/>
              <a:ext cx="1163882" cy="1166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F44CD2-0D51-BC43-93C4-47DCFEAAF290}"/>
                </a:ext>
              </a:extLst>
            </p:cNvPr>
            <p:cNvSpPr/>
            <p:nvPr/>
          </p:nvSpPr>
          <p:spPr>
            <a:xfrm>
              <a:off x="1887166" y="4922557"/>
              <a:ext cx="556013" cy="456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915F6E63-1EF5-594F-ABFC-ADFA61D2E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7"/>
          <a:stretch/>
        </p:blipFill>
        <p:spPr bwMode="auto">
          <a:xfrm>
            <a:off x="2145187" y="2362653"/>
            <a:ext cx="854018" cy="6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00F47D-B82A-C249-8F1F-137CB3A4F3DA}"/>
              </a:ext>
            </a:extLst>
          </p:cNvPr>
          <p:cNvSpPr txBox="1"/>
          <p:nvPr/>
        </p:nvSpPr>
        <p:spPr>
          <a:xfrm>
            <a:off x="325116" y="5381556"/>
            <a:ext cx="85465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Predicted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colour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can be decoded from visual cortex BOLD signals using fMRI, even in the absence of instruction to imagine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3BAF2F-66F7-B849-AFF4-2298957B447F}"/>
              </a:ext>
            </a:extLst>
          </p:cNvPr>
          <p:cNvSpPr txBox="1"/>
          <p:nvPr/>
        </p:nvSpPr>
        <p:spPr>
          <a:xfrm>
            <a:off x="6110250" y="6427113"/>
            <a:ext cx="2850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Bannert</a:t>
            </a:r>
            <a:r>
              <a:rPr lang="en-US" sz="2200" dirty="0"/>
              <a:t> &amp; Bartels 2013</a:t>
            </a:r>
          </a:p>
        </p:txBody>
      </p:sp>
    </p:spTree>
    <p:extLst>
      <p:ext uri="{BB962C8B-B14F-4D97-AF65-F5344CB8AC3E}">
        <p14:creationId xmlns:p14="http://schemas.microsoft.com/office/powerpoint/2010/main" val="178071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47702</TotalTime>
  <Words>3194</Words>
  <Application>Microsoft Macintosh PowerPoint</Application>
  <PresentationFormat>On-screen Show (4:3)</PresentationFormat>
  <Paragraphs>332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Courier</vt:lpstr>
      <vt:lpstr>Times</vt:lpstr>
      <vt:lpstr>Office Theme</vt:lpstr>
      <vt:lpstr>How to build a brain from scratch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 brain from scratch </dc:title>
  <dc:creator>C Summerfield</dc:creator>
  <cp:lastModifiedBy>Christopher Summerfield</cp:lastModifiedBy>
  <cp:revision>994</cp:revision>
  <dcterms:created xsi:type="dcterms:W3CDTF">2017-10-29T09:01:12Z</dcterms:created>
  <dcterms:modified xsi:type="dcterms:W3CDTF">2026-01-17T11:06:08Z</dcterms:modified>
</cp:coreProperties>
</file>